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1" r:id="rId3"/>
    <p:sldId id="265" r:id="rId4"/>
    <p:sldId id="264" r:id="rId5"/>
    <p:sldId id="281" r:id="rId6"/>
    <p:sldId id="260" r:id="rId7"/>
    <p:sldId id="267" r:id="rId8"/>
    <p:sldId id="270" r:id="rId9"/>
    <p:sldId id="271" r:id="rId10"/>
    <p:sldId id="287" r:id="rId11"/>
    <p:sldId id="285" r:id="rId12"/>
    <p:sldId id="288" r:id="rId13"/>
    <p:sldId id="289" r:id="rId14"/>
    <p:sldId id="278" r:id="rId15"/>
    <p:sldId id="277" r:id="rId16"/>
    <p:sldId id="282" r:id="rId17"/>
    <p:sldId id="290" r:id="rId18"/>
    <p:sldId id="292" r:id="rId19"/>
    <p:sldId id="294" r:id="rId20"/>
    <p:sldId id="295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OA\SHARED\ESRD\CoP_MER\McIntyreW\McIntyre\Projects\ALMS\2014%20ALMS\Jackson\LakeWatch\2014%20LakeWatch%20Reports%20and%20Data\2014%20LakeWatch%20Report%20Data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GOA\SHARED\ESRD\CoP_MER\McIntyreW\McIntyre\Projects\ALMS\2014%20ALMS\2014%20LakeWatch%20Report%20Dat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16762882811622"/>
          <c:y val="0.11886135556584838"/>
          <c:w val="0.80565771654805263"/>
          <c:h val="0.843229890381349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Buffalo!$R$28</c:f>
              <c:strCache>
                <c:ptCount val="1"/>
                <c:pt idx="0">
                  <c:v>26-Jun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Buffalo!$C$3:$C$17</c:f>
              <c:numCache>
                <c:formatCode>0.00</c:formatCode>
                <c:ptCount val="15"/>
                <c:pt idx="0">
                  <c:v>18.739999999999998</c:v>
                </c:pt>
                <c:pt idx="1">
                  <c:v>18.760000000000002</c:v>
                </c:pt>
                <c:pt idx="2">
                  <c:v>18.760000000000002</c:v>
                </c:pt>
                <c:pt idx="3">
                  <c:v>18.64</c:v>
                </c:pt>
                <c:pt idx="4">
                  <c:v>18.510000000000002</c:v>
                </c:pt>
                <c:pt idx="5">
                  <c:v>18.440000000000001</c:v>
                </c:pt>
                <c:pt idx="6">
                  <c:v>18.34</c:v>
                </c:pt>
                <c:pt idx="7">
                  <c:v>18.3</c:v>
                </c:pt>
                <c:pt idx="8">
                  <c:v>18.29</c:v>
                </c:pt>
                <c:pt idx="9">
                  <c:v>18.260000000000002</c:v>
                </c:pt>
                <c:pt idx="10">
                  <c:v>18.22</c:v>
                </c:pt>
                <c:pt idx="11">
                  <c:v>18.18</c:v>
                </c:pt>
                <c:pt idx="12">
                  <c:v>18.14</c:v>
                </c:pt>
                <c:pt idx="13">
                  <c:v>18.13</c:v>
                </c:pt>
                <c:pt idx="14">
                  <c:v>18.13</c:v>
                </c:pt>
              </c:numCache>
            </c:numRef>
          </c:xVal>
          <c:yVal>
            <c:numRef>
              <c:f>Buffalo!$A$3:$A$17</c:f>
              <c:numCache>
                <c:formatCode>0.0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Buffalo!$R$29</c:f>
              <c:strCache>
                <c:ptCount val="1"/>
                <c:pt idx="0">
                  <c:v>29-Jul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square"/>
            <c:size val="5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Buffalo!$F$3:$F$17</c:f>
              <c:numCache>
                <c:formatCode>0.00</c:formatCode>
                <c:ptCount val="15"/>
                <c:pt idx="0">
                  <c:v>21.38</c:v>
                </c:pt>
                <c:pt idx="1">
                  <c:v>21.76</c:v>
                </c:pt>
                <c:pt idx="2">
                  <c:v>20.56</c:v>
                </c:pt>
                <c:pt idx="3">
                  <c:v>19.89</c:v>
                </c:pt>
                <c:pt idx="4">
                  <c:v>19.59</c:v>
                </c:pt>
                <c:pt idx="5">
                  <c:v>19.53</c:v>
                </c:pt>
                <c:pt idx="6">
                  <c:v>19.399999999999999</c:v>
                </c:pt>
                <c:pt idx="7">
                  <c:v>19.28</c:v>
                </c:pt>
                <c:pt idx="8">
                  <c:v>19.04</c:v>
                </c:pt>
                <c:pt idx="9">
                  <c:v>18.77</c:v>
                </c:pt>
                <c:pt idx="10">
                  <c:v>18.39</c:v>
                </c:pt>
                <c:pt idx="11">
                  <c:v>18.21</c:v>
                </c:pt>
                <c:pt idx="12">
                  <c:v>18.190000000000001</c:v>
                </c:pt>
                <c:pt idx="13">
                  <c:v>18.190000000000001</c:v>
                </c:pt>
                <c:pt idx="14">
                  <c:v>18.18</c:v>
                </c:pt>
              </c:numCache>
            </c:numRef>
          </c:xVal>
          <c:yVal>
            <c:numRef>
              <c:f>Buffalo!$D$3:$D$17</c:f>
              <c:numCache>
                <c:formatCode>0.0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Buffalo!$R$30</c:f>
              <c:strCache>
                <c:ptCount val="1"/>
                <c:pt idx="0">
                  <c:v>27-Aug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Buffalo!$I$3:$I$16</c:f>
              <c:numCache>
                <c:formatCode>0.00</c:formatCode>
                <c:ptCount val="14"/>
                <c:pt idx="0">
                  <c:v>20.74</c:v>
                </c:pt>
                <c:pt idx="1">
                  <c:v>20.49</c:v>
                </c:pt>
                <c:pt idx="2">
                  <c:v>19.87</c:v>
                </c:pt>
                <c:pt idx="3">
                  <c:v>19.600000000000001</c:v>
                </c:pt>
                <c:pt idx="4">
                  <c:v>19.46</c:v>
                </c:pt>
                <c:pt idx="5">
                  <c:v>19.32</c:v>
                </c:pt>
                <c:pt idx="6">
                  <c:v>19.25</c:v>
                </c:pt>
                <c:pt idx="7">
                  <c:v>19.239999999999998</c:v>
                </c:pt>
                <c:pt idx="8">
                  <c:v>19.23</c:v>
                </c:pt>
                <c:pt idx="9">
                  <c:v>19.21</c:v>
                </c:pt>
                <c:pt idx="10">
                  <c:v>19.18</c:v>
                </c:pt>
                <c:pt idx="11">
                  <c:v>19.100000000000001</c:v>
                </c:pt>
                <c:pt idx="12">
                  <c:v>19.03</c:v>
                </c:pt>
                <c:pt idx="13">
                  <c:v>18.84</c:v>
                </c:pt>
              </c:numCache>
            </c:numRef>
          </c:xVal>
          <c:yVal>
            <c:numRef>
              <c:f>Buffalo!$G$3:$G$16</c:f>
              <c:numCache>
                <c:formatCode>0.0</c:formatCode>
                <c:ptCount val="1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Buffalo!$R$31</c:f>
              <c:strCache>
                <c:ptCount val="1"/>
                <c:pt idx="0">
                  <c:v>24-Sep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x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</c:spPr>
          </c:marker>
          <c:xVal>
            <c:numRef>
              <c:f>Buffalo!$L$3:$L$16</c:f>
              <c:numCache>
                <c:formatCode>0.00</c:formatCode>
                <c:ptCount val="14"/>
                <c:pt idx="0">
                  <c:v>13.84</c:v>
                </c:pt>
                <c:pt idx="1">
                  <c:v>13.82</c:v>
                </c:pt>
                <c:pt idx="2">
                  <c:v>13.82</c:v>
                </c:pt>
                <c:pt idx="3">
                  <c:v>13.83</c:v>
                </c:pt>
                <c:pt idx="4">
                  <c:v>13.82</c:v>
                </c:pt>
                <c:pt idx="5">
                  <c:v>13.82</c:v>
                </c:pt>
                <c:pt idx="6">
                  <c:v>13.78</c:v>
                </c:pt>
                <c:pt idx="7">
                  <c:v>13.75</c:v>
                </c:pt>
                <c:pt idx="8">
                  <c:v>13.75</c:v>
                </c:pt>
                <c:pt idx="9">
                  <c:v>13.73</c:v>
                </c:pt>
                <c:pt idx="10">
                  <c:v>13.73</c:v>
                </c:pt>
                <c:pt idx="11">
                  <c:v>13.71</c:v>
                </c:pt>
                <c:pt idx="12">
                  <c:v>13.7</c:v>
                </c:pt>
                <c:pt idx="13">
                  <c:v>13.68</c:v>
                </c:pt>
              </c:numCache>
            </c:numRef>
          </c:xVal>
          <c:yVal>
            <c:numRef>
              <c:f>Buffalo!$J$3:$J$16</c:f>
              <c:numCache>
                <c:formatCode>0.0</c:formatCode>
                <c:ptCount val="1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90592"/>
        <c:axId val="106355328"/>
      </c:scatterChart>
      <c:valAx>
        <c:axId val="10299059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Temperature (◦C)</a:t>
                </a:r>
              </a:p>
            </c:rich>
          </c:tx>
          <c:layout>
            <c:manualLayout>
              <c:xMode val="edge"/>
              <c:yMode val="edge"/>
              <c:x val="0.37987708054048591"/>
              <c:y val="6.707446583498906E-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06355328"/>
        <c:crosses val="autoZero"/>
        <c:crossBetween val="midCat"/>
      </c:valAx>
      <c:valAx>
        <c:axId val="106355328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Depth (m)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02990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26536784682659"/>
          <c:y val="0.13331943801142504"/>
          <c:w val="0.2471276796730966"/>
          <c:h val="0.257121886386020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7731698703396"/>
          <c:y val="0.10798664860788752"/>
          <c:w val="0.80866146075169376"/>
          <c:h val="0.853909683408418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Buffalo!$R$28</c:f>
              <c:strCache>
                <c:ptCount val="1"/>
                <c:pt idx="0">
                  <c:v>26-Jun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Buffalo!$B$3:$B$17</c:f>
              <c:numCache>
                <c:formatCode>0.00</c:formatCode>
                <c:ptCount val="15"/>
                <c:pt idx="0">
                  <c:v>8.69</c:v>
                </c:pt>
                <c:pt idx="1">
                  <c:v>8.73</c:v>
                </c:pt>
                <c:pt idx="2">
                  <c:v>8.69</c:v>
                </c:pt>
                <c:pt idx="3">
                  <c:v>8.68</c:v>
                </c:pt>
                <c:pt idx="4">
                  <c:v>8.69</c:v>
                </c:pt>
                <c:pt idx="5">
                  <c:v>8.68</c:v>
                </c:pt>
                <c:pt idx="6">
                  <c:v>8.6300000000000008</c:v>
                </c:pt>
                <c:pt idx="7">
                  <c:v>8.58</c:v>
                </c:pt>
                <c:pt idx="8">
                  <c:v>8.58</c:v>
                </c:pt>
                <c:pt idx="9">
                  <c:v>8.5</c:v>
                </c:pt>
                <c:pt idx="10">
                  <c:v>8.39</c:v>
                </c:pt>
                <c:pt idx="11">
                  <c:v>8.2899999999999991</c:v>
                </c:pt>
                <c:pt idx="12">
                  <c:v>8.1300000000000008</c:v>
                </c:pt>
                <c:pt idx="13">
                  <c:v>8.06</c:v>
                </c:pt>
                <c:pt idx="14">
                  <c:v>8.0299999999999994</c:v>
                </c:pt>
              </c:numCache>
            </c:numRef>
          </c:xVal>
          <c:yVal>
            <c:numRef>
              <c:f>Buffalo!$A$3:$A$17</c:f>
              <c:numCache>
                <c:formatCode>0.0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Buffalo!$R$29</c:f>
              <c:strCache>
                <c:ptCount val="1"/>
                <c:pt idx="0">
                  <c:v>29-Jul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square"/>
            <c:size val="5"/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xVal>
            <c:numRef>
              <c:f>Buffalo!$E$3:$E$17</c:f>
              <c:numCache>
                <c:formatCode>0.00</c:formatCode>
                <c:ptCount val="15"/>
                <c:pt idx="0">
                  <c:v>9.26</c:v>
                </c:pt>
                <c:pt idx="1">
                  <c:v>9.06</c:v>
                </c:pt>
                <c:pt idx="2">
                  <c:v>9.48</c:v>
                </c:pt>
                <c:pt idx="3">
                  <c:v>9.4</c:v>
                </c:pt>
                <c:pt idx="4">
                  <c:v>9.24</c:v>
                </c:pt>
                <c:pt idx="5">
                  <c:v>9.19</c:v>
                </c:pt>
                <c:pt idx="6">
                  <c:v>8.99</c:v>
                </c:pt>
                <c:pt idx="7">
                  <c:v>8.8800000000000008</c:v>
                </c:pt>
                <c:pt idx="8">
                  <c:v>8.44</c:v>
                </c:pt>
                <c:pt idx="9">
                  <c:v>7.85</c:v>
                </c:pt>
                <c:pt idx="10">
                  <c:v>6.95</c:v>
                </c:pt>
                <c:pt idx="11">
                  <c:v>6.2</c:v>
                </c:pt>
                <c:pt idx="12">
                  <c:v>6.19</c:v>
                </c:pt>
                <c:pt idx="13">
                  <c:v>6.15</c:v>
                </c:pt>
                <c:pt idx="14">
                  <c:v>6.09</c:v>
                </c:pt>
              </c:numCache>
            </c:numRef>
          </c:xVal>
          <c:yVal>
            <c:numRef>
              <c:f>Buffalo!$D$3:$D$17</c:f>
              <c:numCache>
                <c:formatCode>0.0</c:formatCode>
                <c:ptCount val="15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Buffalo!$R$30</c:f>
              <c:strCache>
                <c:ptCount val="1"/>
                <c:pt idx="0">
                  <c:v>27-Aug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Buffalo!$H$3:$H$16</c:f>
              <c:numCache>
                <c:formatCode>0.00</c:formatCode>
                <c:ptCount val="14"/>
                <c:pt idx="0">
                  <c:v>8.41</c:v>
                </c:pt>
                <c:pt idx="1">
                  <c:v>8.39</c:v>
                </c:pt>
                <c:pt idx="2">
                  <c:v>8.44</c:v>
                </c:pt>
                <c:pt idx="3">
                  <c:v>8.48</c:v>
                </c:pt>
                <c:pt idx="4">
                  <c:v>8.48</c:v>
                </c:pt>
                <c:pt idx="5">
                  <c:v>8.48</c:v>
                </c:pt>
                <c:pt idx="6">
                  <c:v>8.4600000000000009</c:v>
                </c:pt>
                <c:pt idx="7">
                  <c:v>8.42</c:v>
                </c:pt>
                <c:pt idx="8">
                  <c:v>8.39</c:v>
                </c:pt>
                <c:pt idx="9">
                  <c:v>8.35</c:v>
                </c:pt>
                <c:pt idx="10">
                  <c:v>8.23</c:v>
                </c:pt>
                <c:pt idx="11">
                  <c:v>8.1300000000000008</c:v>
                </c:pt>
                <c:pt idx="12">
                  <c:v>7.87</c:v>
                </c:pt>
                <c:pt idx="13">
                  <c:v>7.11</c:v>
                </c:pt>
              </c:numCache>
            </c:numRef>
          </c:xVal>
          <c:yVal>
            <c:numRef>
              <c:f>Buffalo!$G$3:$G$16</c:f>
              <c:numCache>
                <c:formatCode>0.0</c:formatCode>
                <c:ptCount val="1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Buffalo!$R$31</c:f>
              <c:strCache>
                <c:ptCount val="1"/>
                <c:pt idx="0">
                  <c:v>24-Sep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x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</c:spPr>
          </c:marker>
          <c:xVal>
            <c:numRef>
              <c:f>Buffalo!$K$3:$K$16</c:f>
              <c:numCache>
                <c:formatCode>0.00</c:formatCode>
                <c:ptCount val="14"/>
                <c:pt idx="0">
                  <c:v>9.3699999999999992</c:v>
                </c:pt>
                <c:pt idx="1">
                  <c:v>9.36</c:v>
                </c:pt>
                <c:pt idx="2">
                  <c:v>9.3699999999999992</c:v>
                </c:pt>
                <c:pt idx="3">
                  <c:v>9.3699999999999992</c:v>
                </c:pt>
                <c:pt idx="4">
                  <c:v>9.3699999999999992</c:v>
                </c:pt>
                <c:pt idx="5">
                  <c:v>9.3800000000000008</c:v>
                </c:pt>
                <c:pt idx="6">
                  <c:v>9.3699999999999992</c:v>
                </c:pt>
                <c:pt idx="7">
                  <c:v>9.3699999999999992</c:v>
                </c:pt>
                <c:pt idx="8">
                  <c:v>9.34</c:v>
                </c:pt>
                <c:pt idx="9">
                  <c:v>9.32</c:v>
                </c:pt>
                <c:pt idx="10">
                  <c:v>9.35</c:v>
                </c:pt>
                <c:pt idx="11">
                  <c:v>9.34</c:v>
                </c:pt>
                <c:pt idx="12">
                  <c:v>9.31</c:v>
                </c:pt>
                <c:pt idx="13">
                  <c:v>9.1999999999999993</c:v>
                </c:pt>
              </c:numCache>
            </c:numRef>
          </c:xVal>
          <c:yVal>
            <c:numRef>
              <c:f>Buffalo!$J$3:$J$16</c:f>
              <c:numCache>
                <c:formatCode>0.0</c:formatCode>
                <c:ptCount val="14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02400"/>
        <c:axId val="106581376"/>
      </c:scatterChart>
      <c:valAx>
        <c:axId val="10450240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Dissolved Oxygen (mg/L)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6581376"/>
        <c:crosses val="autoZero"/>
        <c:crossBetween val="midCat"/>
      </c:valAx>
      <c:valAx>
        <c:axId val="106581376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Depth (m)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04502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895276282046349"/>
          <c:y val="0.13053880764904388"/>
          <c:w val="0.22693616340826669"/>
          <c:h val="0.2259718785151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1855014602048"/>
          <c:y val="0.14319085114360705"/>
          <c:w val="0.85337011570736754"/>
          <c:h val="0.80540869891263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Buffalo!$AM$3:$AM$6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cat>
          <c:val>
            <c:numRef>
              <c:f>Buffalo!$AN$3:$AN$6</c:f>
              <c:numCache>
                <c:formatCode>General</c:formatCode>
                <c:ptCount val="4"/>
                <c:pt idx="0">
                  <c:v>2</c:v>
                </c:pt>
                <c:pt idx="1">
                  <c:v>1.75</c:v>
                </c:pt>
                <c:pt idx="2">
                  <c:v>2</c:v>
                </c:pt>
                <c:pt idx="3">
                  <c:v>1.9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940288"/>
        <c:axId val="107081728"/>
      </c:barChart>
      <c:catAx>
        <c:axId val="10694028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Date</a:t>
                </a:r>
              </a:p>
            </c:rich>
          </c:tx>
          <c:layout/>
          <c:overlay val="0"/>
        </c:title>
        <c:numFmt formatCode="d\-mmm" sourceLinked="1"/>
        <c:majorTickMark val="out"/>
        <c:minorTickMark val="none"/>
        <c:tickLblPos val="nextTo"/>
        <c:crossAx val="107081728"/>
        <c:crosses val="autoZero"/>
        <c:auto val="0"/>
        <c:lblAlgn val="ctr"/>
        <c:lblOffset val="100"/>
        <c:noMultiLvlLbl val="0"/>
      </c:catAx>
      <c:valAx>
        <c:axId val="107081728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Secchi Disk Depth (m)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069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19609589867076"/>
          <c:y val="3.7715560764924917E-2"/>
          <c:w val="0.67203389830508475"/>
          <c:h val="0.83434335347676614"/>
        </c:manualLayout>
      </c:layout>
      <c:scatterChart>
        <c:scatterStyle val="lineMarker"/>
        <c:varyColors val="0"/>
        <c:ser>
          <c:idx val="0"/>
          <c:order val="0"/>
          <c:tx>
            <c:v>Total Phosphorus</c:v>
          </c:tx>
          <c:spPr>
            <a:ln>
              <a:solidFill>
                <a:srgbClr val="000099"/>
              </a:solidFill>
            </a:ln>
          </c:spPr>
          <c:marker>
            <c:symbol val="diamond"/>
            <c:size val="5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Buffalo!$S$28:$S$31</c:f>
              <c:numCache>
                <c:formatCode>General</c:formatCode>
                <c:ptCount val="4"/>
                <c:pt idx="0">
                  <c:v>43.6</c:v>
                </c:pt>
                <c:pt idx="1">
                  <c:v>33.9</c:v>
                </c:pt>
                <c:pt idx="2">
                  <c:v>44</c:v>
                </c:pt>
                <c:pt idx="3">
                  <c:v>43</c:v>
                </c:pt>
              </c:numCache>
            </c:numRef>
          </c:yVal>
          <c:smooth val="0"/>
        </c:ser>
        <c:ser>
          <c:idx val="2"/>
          <c:order val="2"/>
          <c:tx>
            <c:v>Chlorophyll-a</c:v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Buffalo!$U$28:$U$31</c:f>
              <c:numCache>
                <c:formatCode>General</c:formatCode>
                <c:ptCount val="4"/>
                <c:pt idx="0">
                  <c:v>5.3</c:v>
                </c:pt>
                <c:pt idx="1">
                  <c:v>7.2</c:v>
                </c:pt>
                <c:pt idx="2">
                  <c:v>3.8</c:v>
                </c:pt>
                <c:pt idx="3">
                  <c:v>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174528"/>
        <c:axId val="103177600"/>
      </c:scatterChart>
      <c:scatterChart>
        <c:scatterStyle val="lineMarker"/>
        <c:varyColors val="0"/>
        <c:ser>
          <c:idx val="1"/>
          <c:order val="1"/>
          <c:tx>
            <c:v>Total Kjeldahl Nitrogen</c:v>
          </c:tx>
          <c:spPr>
            <a:ln>
              <a:solidFill>
                <a:srgbClr val="FF9900"/>
              </a:solidFill>
            </a:ln>
          </c:spPr>
          <c:marker>
            <c:symbol val="squar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Buffalo!$W$28:$W$31</c:f>
              <c:numCache>
                <c:formatCode>General</c:formatCode>
                <c:ptCount val="4"/>
                <c:pt idx="0">
                  <c:v>2320</c:v>
                </c:pt>
                <c:pt idx="1">
                  <c:v>2340</c:v>
                </c:pt>
                <c:pt idx="2">
                  <c:v>2170</c:v>
                </c:pt>
                <c:pt idx="3">
                  <c:v>2090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21792"/>
        <c:axId val="104716544"/>
      </c:scatterChart>
      <c:valAx>
        <c:axId val="10317452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03177600"/>
        <c:crosses val="autoZero"/>
        <c:crossBetween val="midCat"/>
      </c:valAx>
      <c:valAx>
        <c:axId val="103177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Total Phosphorus and Chlorophyll-a Concentrations (ug/L)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174528"/>
        <c:crosses val="autoZero"/>
        <c:crossBetween val="midCat"/>
      </c:valAx>
      <c:valAx>
        <c:axId val="104716544"/>
        <c:scaling>
          <c:orientation val="minMax"/>
          <c:min val="15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Total Kjeldahl Nitrogen Concentrations (ug/L)</a:t>
                </a:r>
              </a:p>
            </c:rich>
          </c:tx>
          <c:layout>
            <c:manualLayout>
              <c:xMode val="edge"/>
              <c:yMode val="edge"/>
              <c:x val="0.93523338636832221"/>
              <c:y val="9.07898216595574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321792"/>
        <c:crosses val="max"/>
        <c:crossBetween val="midCat"/>
      </c:valAx>
      <c:valAx>
        <c:axId val="1063217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d\-mmm" sourceLinked="1"/>
        <c:majorTickMark val="out"/>
        <c:minorTickMark val="none"/>
        <c:tickLblPos val="nextTo"/>
        <c:crossAx val="104716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539105199892632"/>
          <c:y val="0.53984459752413883"/>
          <c:w val="0.41424086702481494"/>
          <c:h val="0.17222882375905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91006182576809"/>
          <c:y val="2.3264589828794601E-2"/>
          <c:w val="0.87306279441165502"/>
          <c:h val="0.8789042294924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ALMS!$H$40</c:f>
              <c:strCache>
                <c:ptCount val="1"/>
                <c:pt idx="0">
                  <c:v>Oligotrophic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ALMS!$I$39:$AM$39</c:f>
              <c:strCache>
                <c:ptCount val="31"/>
                <c:pt idx="0">
                  <c:v>Hubbles</c:v>
                </c:pt>
                <c:pt idx="1">
                  <c:v>Marie</c:v>
                </c:pt>
                <c:pt idx="2">
                  <c:v>Touchwood</c:v>
                </c:pt>
                <c:pt idx="3">
                  <c:v>Hanmore</c:v>
                </c:pt>
                <c:pt idx="4">
                  <c:v>Crane</c:v>
                </c:pt>
                <c:pt idx="5">
                  <c:v>Sylvan</c:v>
                </c:pt>
                <c:pt idx="6">
                  <c:v>Buffalo</c:v>
                </c:pt>
                <c:pt idx="7">
                  <c:v>Skeleton N</c:v>
                </c:pt>
                <c:pt idx="8">
                  <c:v>Lacombe</c:v>
                </c:pt>
                <c:pt idx="9">
                  <c:v>McLeod</c:v>
                </c:pt>
                <c:pt idx="10">
                  <c:v>Moose</c:v>
                </c:pt>
                <c:pt idx="11">
                  <c:v>Lessard</c:v>
                </c:pt>
                <c:pt idx="12">
                  <c:v>Pigeon</c:v>
                </c:pt>
                <c:pt idx="13">
                  <c:v>Laurier</c:v>
                </c:pt>
                <c:pt idx="14">
                  <c:v>Winagami</c:v>
                </c:pt>
                <c:pt idx="15">
                  <c:v>Iosegun</c:v>
                </c:pt>
                <c:pt idx="16">
                  <c:v>Lower Chain</c:v>
                </c:pt>
                <c:pt idx="17">
                  <c:v>Chip</c:v>
                </c:pt>
                <c:pt idx="18">
                  <c:v>Skeleton S</c:v>
                </c:pt>
                <c:pt idx="19">
                  <c:v>Minnie</c:v>
                </c:pt>
                <c:pt idx="20">
                  <c:v>Smoke</c:v>
                </c:pt>
                <c:pt idx="21">
                  <c:v>FloatingStone</c:v>
                </c:pt>
                <c:pt idx="22">
                  <c:v>Saskatoon</c:v>
                </c:pt>
                <c:pt idx="23">
                  <c:v>Lac Ste Anne</c:v>
                </c:pt>
                <c:pt idx="24">
                  <c:v>Lake Isle</c:v>
                </c:pt>
                <c:pt idx="25">
                  <c:v>Sturgeon</c:v>
                </c:pt>
                <c:pt idx="26">
                  <c:v>Moonshine</c:v>
                </c:pt>
                <c:pt idx="27">
                  <c:v>Lac la Nonne</c:v>
                </c:pt>
                <c:pt idx="28">
                  <c:v>Bear</c:v>
                </c:pt>
                <c:pt idx="29">
                  <c:v>Upper Therien</c:v>
                </c:pt>
                <c:pt idx="30">
                  <c:v>Little Beaver</c:v>
                </c:pt>
              </c:strCache>
            </c:strRef>
          </c:cat>
          <c:val>
            <c:numRef>
              <c:f>ALMS!$I$40:$AM$40</c:f>
              <c:numCache>
                <c:formatCode>0.0</c:formatCode>
                <c:ptCount val="31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 formatCode="General">
                  <c:v>2.4</c:v>
                </c:pt>
              </c:numCache>
            </c:numRef>
          </c:val>
        </c:ser>
        <c:ser>
          <c:idx val="1"/>
          <c:order val="1"/>
          <c:tx>
            <c:strRef>
              <c:f>ALMS!$H$41</c:f>
              <c:strCache>
                <c:ptCount val="1"/>
                <c:pt idx="0">
                  <c:v>Mesotrophic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ALMS!$I$39:$AM$39</c:f>
              <c:strCache>
                <c:ptCount val="31"/>
                <c:pt idx="0">
                  <c:v>Hubbles</c:v>
                </c:pt>
                <c:pt idx="1">
                  <c:v>Marie</c:v>
                </c:pt>
                <c:pt idx="2">
                  <c:v>Touchwood</c:v>
                </c:pt>
                <c:pt idx="3">
                  <c:v>Hanmore</c:v>
                </c:pt>
                <c:pt idx="4">
                  <c:v>Crane</c:v>
                </c:pt>
                <c:pt idx="5">
                  <c:v>Sylvan</c:v>
                </c:pt>
                <c:pt idx="6">
                  <c:v>Buffalo</c:v>
                </c:pt>
                <c:pt idx="7">
                  <c:v>Skeleton N</c:v>
                </c:pt>
                <c:pt idx="8">
                  <c:v>Lacombe</c:v>
                </c:pt>
                <c:pt idx="9">
                  <c:v>McLeod</c:v>
                </c:pt>
                <c:pt idx="10">
                  <c:v>Moose</c:v>
                </c:pt>
                <c:pt idx="11">
                  <c:v>Lessard</c:v>
                </c:pt>
                <c:pt idx="12">
                  <c:v>Pigeon</c:v>
                </c:pt>
                <c:pt idx="13">
                  <c:v>Laurier</c:v>
                </c:pt>
                <c:pt idx="14">
                  <c:v>Winagami</c:v>
                </c:pt>
                <c:pt idx="15">
                  <c:v>Iosegun</c:v>
                </c:pt>
                <c:pt idx="16">
                  <c:v>Lower Chain</c:v>
                </c:pt>
                <c:pt idx="17">
                  <c:v>Chip</c:v>
                </c:pt>
                <c:pt idx="18">
                  <c:v>Skeleton S</c:v>
                </c:pt>
                <c:pt idx="19">
                  <c:v>Minnie</c:v>
                </c:pt>
                <c:pt idx="20">
                  <c:v>Smoke</c:v>
                </c:pt>
                <c:pt idx="21">
                  <c:v>FloatingStone</c:v>
                </c:pt>
                <c:pt idx="22">
                  <c:v>Saskatoon</c:v>
                </c:pt>
                <c:pt idx="23">
                  <c:v>Lac Ste Anne</c:v>
                </c:pt>
                <c:pt idx="24">
                  <c:v>Lake Isle</c:v>
                </c:pt>
                <c:pt idx="25">
                  <c:v>Sturgeon</c:v>
                </c:pt>
                <c:pt idx="26">
                  <c:v>Moonshine</c:v>
                </c:pt>
                <c:pt idx="27">
                  <c:v>Lac la Nonne</c:v>
                </c:pt>
                <c:pt idx="28">
                  <c:v>Bear</c:v>
                </c:pt>
                <c:pt idx="29">
                  <c:v>Upper Therien</c:v>
                </c:pt>
                <c:pt idx="30">
                  <c:v>Little Beaver</c:v>
                </c:pt>
              </c:strCache>
            </c:strRef>
          </c:cat>
          <c:val>
            <c:numRef>
              <c:f>ALMS!$I$41:$AM$41</c:f>
              <c:numCache>
                <c:formatCode>General</c:formatCode>
                <c:ptCount val="31"/>
                <c:pt idx="4" formatCode="0.0">
                  <c:v>2.5</c:v>
                </c:pt>
                <c:pt idx="5" formatCode="0.0">
                  <c:v>5</c:v>
                </c:pt>
                <c:pt idx="6" formatCode="0.0">
                  <c:v>5.7</c:v>
                </c:pt>
                <c:pt idx="7" formatCode="0.0">
                  <c:v>5.8</c:v>
                </c:pt>
                <c:pt idx="8" formatCode="0.0">
                  <c:v>7.7</c:v>
                </c:pt>
              </c:numCache>
            </c:numRef>
          </c:val>
        </c:ser>
        <c:ser>
          <c:idx val="2"/>
          <c:order val="2"/>
          <c:tx>
            <c:strRef>
              <c:f>ALMS!$H$42</c:f>
              <c:strCache>
                <c:ptCount val="1"/>
                <c:pt idx="0">
                  <c:v>Eutrophic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ALMS!$I$39:$AM$39</c:f>
              <c:strCache>
                <c:ptCount val="31"/>
                <c:pt idx="0">
                  <c:v>Hubbles</c:v>
                </c:pt>
                <c:pt idx="1">
                  <c:v>Marie</c:v>
                </c:pt>
                <c:pt idx="2">
                  <c:v>Touchwood</c:v>
                </c:pt>
                <c:pt idx="3">
                  <c:v>Hanmore</c:v>
                </c:pt>
                <c:pt idx="4">
                  <c:v>Crane</c:v>
                </c:pt>
                <c:pt idx="5">
                  <c:v>Sylvan</c:v>
                </c:pt>
                <c:pt idx="6">
                  <c:v>Buffalo</c:v>
                </c:pt>
                <c:pt idx="7">
                  <c:v>Skeleton N</c:v>
                </c:pt>
                <c:pt idx="8">
                  <c:v>Lacombe</c:v>
                </c:pt>
                <c:pt idx="9">
                  <c:v>McLeod</c:v>
                </c:pt>
                <c:pt idx="10">
                  <c:v>Moose</c:v>
                </c:pt>
                <c:pt idx="11">
                  <c:v>Lessard</c:v>
                </c:pt>
                <c:pt idx="12">
                  <c:v>Pigeon</c:v>
                </c:pt>
                <c:pt idx="13">
                  <c:v>Laurier</c:v>
                </c:pt>
                <c:pt idx="14">
                  <c:v>Winagami</c:v>
                </c:pt>
                <c:pt idx="15">
                  <c:v>Iosegun</c:v>
                </c:pt>
                <c:pt idx="16">
                  <c:v>Lower Chain</c:v>
                </c:pt>
                <c:pt idx="17">
                  <c:v>Chip</c:v>
                </c:pt>
                <c:pt idx="18">
                  <c:v>Skeleton S</c:v>
                </c:pt>
                <c:pt idx="19">
                  <c:v>Minnie</c:v>
                </c:pt>
                <c:pt idx="20">
                  <c:v>Smoke</c:v>
                </c:pt>
                <c:pt idx="21">
                  <c:v>FloatingStone</c:v>
                </c:pt>
                <c:pt idx="22">
                  <c:v>Saskatoon</c:v>
                </c:pt>
                <c:pt idx="23">
                  <c:v>Lac Ste Anne</c:v>
                </c:pt>
                <c:pt idx="24">
                  <c:v>Lake Isle</c:v>
                </c:pt>
                <c:pt idx="25">
                  <c:v>Sturgeon</c:v>
                </c:pt>
                <c:pt idx="26">
                  <c:v>Moonshine</c:v>
                </c:pt>
                <c:pt idx="27">
                  <c:v>Lac la Nonne</c:v>
                </c:pt>
                <c:pt idx="28">
                  <c:v>Bear</c:v>
                </c:pt>
                <c:pt idx="29">
                  <c:v>Upper Therien</c:v>
                </c:pt>
                <c:pt idx="30">
                  <c:v>Little Beaver</c:v>
                </c:pt>
              </c:strCache>
            </c:strRef>
          </c:cat>
          <c:val>
            <c:numRef>
              <c:f>ALMS!$I$42:$AM$42</c:f>
              <c:numCache>
                <c:formatCode>General</c:formatCode>
                <c:ptCount val="31"/>
                <c:pt idx="9" formatCode="0.0">
                  <c:v>8.1999999999999993</c:v>
                </c:pt>
                <c:pt idx="10" formatCode="0.0">
                  <c:v>14.3</c:v>
                </c:pt>
                <c:pt idx="11" formatCode="0.0">
                  <c:v>17.8</c:v>
                </c:pt>
                <c:pt idx="12" formatCode="0.0">
                  <c:v>19.2</c:v>
                </c:pt>
                <c:pt idx="13" formatCode="0.0">
                  <c:v>19.600000000000001</c:v>
                </c:pt>
                <c:pt idx="14" formatCode="0.0">
                  <c:v>21.4</c:v>
                </c:pt>
              </c:numCache>
            </c:numRef>
          </c:val>
        </c:ser>
        <c:ser>
          <c:idx val="3"/>
          <c:order val="3"/>
          <c:tx>
            <c:strRef>
              <c:f>ALMS!$H$43</c:f>
              <c:strCache>
                <c:ptCount val="1"/>
                <c:pt idx="0">
                  <c:v>Hypereutrophic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ALMS!$I$39:$AM$39</c:f>
              <c:strCache>
                <c:ptCount val="31"/>
                <c:pt idx="0">
                  <c:v>Hubbles</c:v>
                </c:pt>
                <c:pt idx="1">
                  <c:v>Marie</c:v>
                </c:pt>
                <c:pt idx="2">
                  <c:v>Touchwood</c:v>
                </c:pt>
                <c:pt idx="3">
                  <c:v>Hanmore</c:v>
                </c:pt>
                <c:pt idx="4">
                  <c:v>Crane</c:v>
                </c:pt>
                <c:pt idx="5">
                  <c:v>Sylvan</c:v>
                </c:pt>
                <c:pt idx="6">
                  <c:v>Buffalo</c:v>
                </c:pt>
                <c:pt idx="7">
                  <c:v>Skeleton N</c:v>
                </c:pt>
                <c:pt idx="8">
                  <c:v>Lacombe</c:v>
                </c:pt>
                <c:pt idx="9">
                  <c:v>McLeod</c:v>
                </c:pt>
                <c:pt idx="10">
                  <c:v>Moose</c:v>
                </c:pt>
                <c:pt idx="11">
                  <c:v>Lessard</c:v>
                </c:pt>
                <c:pt idx="12">
                  <c:v>Pigeon</c:v>
                </c:pt>
                <c:pt idx="13">
                  <c:v>Laurier</c:v>
                </c:pt>
                <c:pt idx="14">
                  <c:v>Winagami</c:v>
                </c:pt>
                <c:pt idx="15">
                  <c:v>Iosegun</c:v>
                </c:pt>
                <c:pt idx="16">
                  <c:v>Lower Chain</c:v>
                </c:pt>
                <c:pt idx="17">
                  <c:v>Chip</c:v>
                </c:pt>
                <c:pt idx="18">
                  <c:v>Skeleton S</c:v>
                </c:pt>
                <c:pt idx="19">
                  <c:v>Minnie</c:v>
                </c:pt>
                <c:pt idx="20">
                  <c:v>Smoke</c:v>
                </c:pt>
                <c:pt idx="21">
                  <c:v>FloatingStone</c:v>
                </c:pt>
                <c:pt idx="22">
                  <c:v>Saskatoon</c:v>
                </c:pt>
                <c:pt idx="23">
                  <c:v>Lac Ste Anne</c:v>
                </c:pt>
                <c:pt idx="24">
                  <c:v>Lake Isle</c:v>
                </c:pt>
                <c:pt idx="25">
                  <c:v>Sturgeon</c:v>
                </c:pt>
                <c:pt idx="26">
                  <c:v>Moonshine</c:v>
                </c:pt>
                <c:pt idx="27">
                  <c:v>Lac la Nonne</c:v>
                </c:pt>
                <c:pt idx="28">
                  <c:v>Bear</c:v>
                </c:pt>
                <c:pt idx="29">
                  <c:v>Upper Therien</c:v>
                </c:pt>
                <c:pt idx="30">
                  <c:v>Little Beaver</c:v>
                </c:pt>
              </c:strCache>
            </c:strRef>
          </c:cat>
          <c:val>
            <c:numRef>
              <c:f>ALMS!$I$43:$AM$43</c:f>
              <c:numCache>
                <c:formatCode>General</c:formatCode>
                <c:ptCount val="31"/>
                <c:pt idx="15" formatCode="0.0">
                  <c:v>25.2</c:v>
                </c:pt>
                <c:pt idx="16" formatCode="0.0">
                  <c:v>28.5</c:v>
                </c:pt>
                <c:pt idx="17" formatCode="0.0">
                  <c:v>28.6</c:v>
                </c:pt>
                <c:pt idx="18" formatCode="0.0">
                  <c:v>29.8</c:v>
                </c:pt>
                <c:pt idx="19" formatCode="0.0">
                  <c:v>29.8</c:v>
                </c:pt>
                <c:pt idx="20" formatCode="0.0">
                  <c:v>32</c:v>
                </c:pt>
                <c:pt idx="21" formatCode="0.0">
                  <c:v>32</c:v>
                </c:pt>
                <c:pt idx="22" formatCode="0.0">
                  <c:v>32.799999999999997</c:v>
                </c:pt>
                <c:pt idx="23" formatCode="0.0">
                  <c:v>45.2</c:v>
                </c:pt>
                <c:pt idx="24" formatCode="0.0">
                  <c:v>45.4</c:v>
                </c:pt>
                <c:pt idx="25" formatCode="0.0">
                  <c:v>54</c:v>
                </c:pt>
                <c:pt idx="26" formatCode="0.0">
                  <c:v>57.1</c:v>
                </c:pt>
                <c:pt idx="27" formatCode="0.0">
                  <c:v>62.8</c:v>
                </c:pt>
                <c:pt idx="28" formatCode="0.0">
                  <c:v>70.8</c:v>
                </c:pt>
                <c:pt idx="29" formatCode="0.0">
                  <c:v>113.9</c:v>
                </c:pt>
                <c:pt idx="30" formatCode="0.0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6"/>
        <c:axId val="108325504"/>
        <c:axId val="108073344"/>
      </c:barChart>
      <c:catAx>
        <c:axId val="108325504"/>
        <c:scaling>
          <c:orientation val="minMax"/>
        </c:scaling>
        <c:delete val="0"/>
        <c:axPos val="l"/>
        <c:majorTickMark val="out"/>
        <c:minorTickMark val="none"/>
        <c:tickLblPos val="nextTo"/>
        <c:crossAx val="108073344"/>
        <c:crosses val="autoZero"/>
        <c:auto val="1"/>
        <c:lblAlgn val="ctr"/>
        <c:lblOffset val="100"/>
        <c:noMultiLvlLbl val="0"/>
      </c:catAx>
      <c:valAx>
        <c:axId val="10807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b="0"/>
                  <a:t>Chlorophyll-a</a:t>
                </a:r>
                <a:r>
                  <a:rPr lang="en-CA" b="0" baseline="0"/>
                  <a:t> Concentration (ug/L)</a:t>
                </a:r>
                <a:endParaRPr lang="en-CA" b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0832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03169345203476"/>
          <c:y val="0.46157995375059496"/>
          <c:w val="0.146116239401724"/>
          <c:h val="0.1910480789310745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19609589867076"/>
          <c:y val="3.7715560764924917E-2"/>
          <c:w val="0.67203389830508475"/>
          <c:h val="0.83434335347676614"/>
        </c:manualLayout>
      </c:layout>
      <c:scatterChart>
        <c:scatterStyle val="lineMarker"/>
        <c:varyColors val="0"/>
        <c:ser>
          <c:idx val="0"/>
          <c:order val="0"/>
          <c:tx>
            <c:v>Total Phosphorus</c:v>
          </c:tx>
          <c:spPr>
            <a:ln>
              <a:solidFill>
                <a:srgbClr val="000099"/>
              </a:solidFill>
            </a:ln>
          </c:spPr>
          <c:marker>
            <c:symbol val="diamond"/>
            <c:size val="5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Buffalo!$S$28:$S$31</c:f>
              <c:numCache>
                <c:formatCode>General</c:formatCode>
                <c:ptCount val="4"/>
                <c:pt idx="0">
                  <c:v>43.6</c:v>
                </c:pt>
                <c:pt idx="1">
                  <c:v>33.9</c:v>
                </c:pt>
                <c:pt idx="2">
                  <c:v>44</c:v>
                </c:pt>
                <c:pt idx="3">
                  <c:v>43</c:v>
                </c:pt>
              </c:numCache>
            </c:numRef>
          </c:yVal>
          <c:smooth val="0"/>
        </c:ser>
        <c:ser>
          <c:idx val="2"/>
          <c:order val="2"/>
          <c:tx>
            <c:v>Chlorophyll-a</c:v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Buffalo!$U$28:$U$31</c:f>
              <c:numCache>
                <c:formatCode>General</c:formatCode>
                <c:ptCount val="4"/>
                <c:pt idx="0">
                  <c:v>5.3</c:v>
                </c:pt>
                <c:pt idx="1">
                  <c:v>7.2</c:v>
                </c:pt>
                <c:pt idx="2">
                  <c:v>3.8</c:v>
                </c:pt>
                <c:pt idx="3">
                  <c:v>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22176"/>
        <c:axId val="104534784"/>
      </c:scatterChart>
      <c:scatterChart>
        <c:scatterStyle val="lineMarker"/>
        <c:varyColors val="0"/>
        <c:ser>
          <c:idx val="1"/>
          <c:order val="1"/>
          <c:tx>
            <c:v>Total Kjeldahl Nitrogen</c:v>
          </c:tx>
          <c:spPr>
            <a:ln>
              <a:solidFill>
                <a:srgbClr val="FF9900"/>
              </a:solidFill>
            </a:ln>
          </c:spPr>
          <c:marker>
            <c:symbol val="squar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Buffalo!$R$28:$R$31</c:f>
              <c:numCache>
                <c:formatCode>d\-mmm</c:formatCode>
                <c:ptCount val="4"/>
                <c:pt idx="0">
                  <c:v>41816</c:v>
                </c:pt>
                <c:pt idx="1">
                  <c:v>41849</c:v>
                </c:pt>
                <c:pt idx="2">
                  <c:v>41878</c:v>
                </c:pt>
                <c:pt idx="3">
                  <c:v>41906</c:v>
                </c:pt>
              </c:numCache>
            </c:numRef>
          </c:xVal>
          <c:yVal>
            <c:numRef>
              <c:f>Buffalo!$W$28:$W$31</c:f>
              <c:numCache>
                <c:formatCode>General</c:formatCode>
                <c:ptCount val="4"/>
                <c:pt idx="0">
                  <c:v>2320</c:v>
                </c:pt>
                <c:pt idx="1">
                  <c:v>2340</c:v>
                </c:pt>
                <c:pt idx="2">
                  <c:v>2170</c:v>
                </c:pt>
                <c:pt idx="3">
                  <c:v>2090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04800"/>
        <c:axId val="106350080"/>
      </c:scatterChart>
      <c:valAx>
        <c:axId val="7152217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04534784"/>
        <c:crosses val="autoZero"/>
        <c:crossBetween val="midCat"/>
      </c:valAx>
      <c:valAx>
        <c:axId val="104534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Total Phosphorus and Chlorophyll-a Concentrations (ug/L)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522176"/>
        <c:crosses val="autoZero"/>
        <c:crossBetween val="midCat"/>
      </c:valAx>
      <c:valAx>
        <c:axId val="106350080"/>
        <c:scaling>
          <c:orientation val="minMax"/>
          <c:min val="15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Total Kjeldahl Nitrogen Concentrations (ug/L)</a:t>
                </a:r>
              </a:p>
            </c:rich>
          </c:tx>
          <c:layout>
            <c:manualLayout>
              <c:xMode val="edge"/>
              <c:yMode val="edge"/>
              <c:x val="0.93523338636832221"/>
              <c:y val="9.07898216595574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604800"/>
        <c:crosses val="max"/>
        <c:crossBetween val="midCat"/>
      </c:valAx>
      <c:valAx>
        <c:axId val="1066048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d\-mmm" sourceLinked="1"/>
        <c:majorTickMark val="out"/>
        <c:minorTickMark val="none"/>
        <c:tickLblPos val="nextTo"/>
        <c:crossAx val="106350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539105199892632"/>
          <c:y val="0.53984459752413883"/>
          <c:w val="0.41424086702481494"/>
          <c:h val="0.17222882375905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37186592356306"/>
          <c:y val="2.3423829462449103E-2"/>
          <c:w val="0.86517505812122231"/>
          <c:h val="0.899806371952303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ALMS!$H$35</c:f>
              <c:strCache>
                <c:ptCount val="1"/>
                <c:pt idx="0">
                  <c:v>Mesotrophic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ALMS!$I$33:$AM$33</c:f>
              <c:strCache>
                <c:ptCount val="31"/>
                <c:pt idx="0">
                  <c:v>Hanmore</c:v>
                </c:pt>
                <c:pt idx="1">
                  <c:v>Marie</c:v>
                </c:pt>
                <c:pt idx="2">
                  <c:v>Sylvan</c:v>
                </c:pt>
                <c:pt idx="3">
                  <c:v>Touchwood</c:v>
                </c:pt>
                <c:pt idx="4">
                  <c:v>Hubbles</c:v>
                </c:pt>
                <c:pt idx="5">
                  <c:v>Crane</c:v>
                </c:pt>
                <c:pt idx="6">
                  <c:v>Lacombe</c:v>
                </c:pt>
                <c:pt idx="7">
                  <c:v>McLeod</c:v>
                </c:pt>
                <c:pt idx="8">
                  <c:v>Skeleton N</c:v>
                </c:pt>
                <c:pt idx="9">
                  <c:v>Minnie</c:v>
                </c:pt>
                <c:pt idx="10">
                  <c:v>Buffalo</c:v>
                </c:pt>
                <c:pt idx="11">
                  <c:v>Pigeon</c:v>
                </c:pt>
                <c:pt idx="12">
                  <c:v>Laurier</c:v>
                </c:pt>
                <c:pt idx="13">
                  <c:v>Lessard</c:v>
                </c:pt>
                <c:pt idx="14">
                  <c:v>Skeleton S</c:v>
                </c:pt>
                <c:pt idx="15">
                  <c:v>Winagami</c:v>
                </c:pt>
                <c:pt idx="16">
                  <c:v>Moose</c:v>
                </c:pt>
                <c:pt idx="17">
                  <c:v>Iosegun</c:v>
                </c:pt>
                <c:pt idx="18">
                  <c:v>Smoke</c:v>
                </c:pt>
                <c:pt idx="19">
                  <c:v>Chip</c:v>
                </c:pt>
                <c:pt idx="20">
                  <c:v>Lower Chain</c:v>
                </c:pt>
                <c:pt idx="21">
                  <c:v>Floatingstone</c:v>
                </c:pt>
                <c:pt idx="22">
                  <c:v>Lac Ste Anne</c:v>
                </c:pt>
                <c:pt idx="23">
                  <c:v>Sturgeon</c:v>
                </c:pt>
                <c:pt idx="24">
                  <c:v>Lac la Nonne</c:v>
                </c:pt>
                <c:pt idx="25">
                  <c:v>Bear</c:v>
                </c:pt>
                <c:pt idx="26">
                  <c:v>Lake Isle</c:v>
                </c:pt>
                <c:pt idx="27">
                  <c:v>Moonshine</c:v>
                </c:pt>
                <c:pt idx="28">
                  <c:v>Upper Therien</c:v>
                </c:pt>
                <c:pt idx="29">
                  <c:v>Little Beaver</c:v>
                </c:pt>
                <c:pt idx="30">
                  <c:v>Saskatoon</c:v>
                </c:pt>
              </c:strCache>
            </c:strRef>
          </c:cat>
          <c:val>
            <c:numRef>
              <c:f>ALMS!$I$35:$AM$35</c:f>
              <c:numCache>
                <c:formatCode>0.0</c:formatCode>
                <c:ptCount val="31"/>
                <c:pt idx="0">
                  <c:v>12</c:v>
                </c:pt>
                <c:pt idx="1">
                  <c:v>12.8</c:v>
                </c:pt>
                <c:pt idx="2">
                  <c:v>13</c:v>
                </c:pt>
                <c:pt idx="3">
                  <c:v>14.1</c:v>
                </c:pt>
                <c:pt idx="4">
                  <c:v>17.2</c:v>
                </c:pt>
                <c:pt idx="5">
                  <c:v>19.8</c:v>
                </c:pt>
                <c:pt idx="6">
                  <c:v>22.05</c:v>
                </c:pt>
                <c:pt idx="7">
                  <c:v>23.8</c:v>
                </c:pt>
                <c:pt idx="8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ALMS!$H$36</c:f>
              <c:strCache>
                <c:ptCount val="1"/>
                <c:pt idx="0">
                  <c:v>Eutrophic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ALMS!$I$33:$AM$33</c:f>
              <c:strCache>
                <c:ptCount val="31"/>
                <c:pt idx="0">
                  <c:v>Hanmore</c:v>
                </c:pt>
                <c:pt idx="1">
                  <c:v>Marie</c:v>
                </c:pt>
                <c:pt idx="2">
                  <c:v>Sylvan</c:v>
                </c:pt>
                <c:pt idx="3">
                  <c:v>Touchwood</c:v>
                </c:pt>
                <c:pt idx="4">
                  <c:v>Hubbles</c:v>
                </c:pt>
                <c:pt idx="5">
                  <c:v>Crane</c:v>
                </c:pt>
                <c:pt idx="6">
                  <c:v>Lacombe</c:v>
                </c:pt>
                <c:pt idx="7">
                  <c:v>McLeod</c:v>
                </c:pt>
                <c:pt idx="8">
                  <c:v>Skeleton N</c:v>
                </c:pt>
                <c:pt idx="9">
                  <c:v>Minnie</c:v>
                </c:pt>
                <c:pt idx="10">
                  <c:v>Buffalo</c:v>
                </c:pt>
                <c:pt idx="11">
                  <c:v>Pigeon</c:v>
                </c:pt>
                <c:pt idx="12">
                  <c:v>Laurier</c:v>
                </c:pt>
                <c:pt idx="13">
                  <c:v>Lessard</c:v>
                </c:pt>
                <c:pt idx="14">
                  <c:v>Skeleton S</c:v>
                </c:pt>
                <c:pt idx="15">
                  <c:v>Winagami</c:v>
                </c:pt>
                <c:pt idx="16">
                  <c:v>Moose</c:v>
                </c:pt>
                <c:pt idx="17">
                  <c:v>Iosegun</c:v>
                </c:pt>
                <c:pt idx="18">
                  <c:v>Smoke</c:v>
                </c:pt>
                <c:pt idx="19">
                  <c:v>Chip</c:v>
                </c:pt>
                <c:pt idx="20">
                  <c:v>Lower Chain</c:v>
                </c:pt>
                <c:pt idx="21">
                  <c:v>Floatingstone</c:v>
                </c:pt>
                <c:pt idx="22">
                  <c:v>Lac Ste Anne</c:v>
                </c:pt>
                <c:pt idx="23">
                  <c:v>Sturgeon</c:v>
                </c:pt>
                <c:pt idx="24">
                  <c:v>Lac la Nonne</c:v>
                </c:pt>
                <c:pt idx="25">
                  <c:v>Bear</c:v>
                </c:pt>
                <c:pt idx="26">
                  <c:v>Lake Isle</c:v>
                </c:pt>
                <c:pt idx="27">
                  <c:v>Moonshine</c:v>
                </c:pt>
                <c:pt idx="28">
                  <c:v>Upper Therien</c:v>
                </c:pt>
                <c:pt idx="29">
                  <c:v>Little Beaver</c:v>
                </c:pt>
                <c:pt idx="30">
                  <c:v>Saskatoon</c:v>
                </c:pt>
              </c:strCache>
            </c:strRef>
          </c:cat>
          <c:val>
            <c:numRef>
              <c:f>ALMS!$I$36:$AM$36</c:f>
              <c:numCache>
                <c:formatCode>General</c:formatCode>
                <c:ptCount val="31"/>
                <c:pt idx="9">
                  <c:v>33.75</c:v>
                </c:pt>
                <c:pt idx="10" formatCode="0.0">
                  <c:v>41.125</c:v>
                </c:pt>
                <c:pt idx="11" formatCode="0.0">
                  <c:v>45.8</c:v>
                </c:pt>
                <c:pt idx="12" formatCode="0.0">
                  <c:v>48</c:v>
                </c:pt>
                <c:pt idx="13" formatCode="0.0">
                  <c:v>48.5</c:v>
                </c:pt>
                <c:pt idx="14" formatCode="0.0">
                  <c:v>50.667000000000002</c:v>
                </c:pt>
                <c:pt idx="15" formatCode="0.0">
                  <c:v>71.5</c:v>
                </c:pt>
                <c:pt idx="16" formatCode="0.0">
                  <c:v>74</c:v>
                </c:pt>
                <c:pt idx="17" formatCode="0.0">
                  <c:v>81</c:v>
                </c:pt>
                <c:pt idx="18" formatCode="0.0">
                  <c:v>92.75</c:v>
                </c:pt>
                <c:pt idx="19" formatCode="0.0">
                  <c:v>94</c:v>
                </c:pt>
              </c:numCache>
            </c:numRef>
          </c:val>
        </c:ser>
        <c:ser>
          <c:idx val="2"/>
          <c:order val="2"/>
          <c:tx>
            <c:strRef>
              <c:f>ALMS!$H$37</c:f>
              <c:strCache>
                <c:ptCount val="1"/>
                <c:pt idx="0">
                  <c:v>Hypereutrophic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ALMS!$I$33:$AM$33</c:f>
              <c:strCache>
                <c:ptCount val="31"/>
                <c:pt idx="0">
                  <c:v>Hanmore</c:v>
                </c:pt>
                <c:pt idx="1">
                  <c:v>Marie</c:v>
                </c:pt>
                <c:pt idx="2">
                  <c:v>Sylvan</c:v>
                </c:pt>
                <c:pt idx="3">
                  <c:v>Touchwood</c:v>
                </c:pt>
                <c:pt idx="4">
                  <c:v>Hubbles</c:v>
                </c:pt>
                <c:pt idx="5">
                  <c:v>Crane</c:v>
                </c:pt>
                <c:pt idx="6">
                  <c:v>Lacombe</c:v>
                </c:pt>
                <c:pt idx="7">
                  <c:v>McLeod</c:v>
                </c:pt>
                <c:pt idx="8">
                  <c:v>Skeleton N</c:v>
                </c:pt>
                <c:pt idx="9">
                  <c:v>Minnie</c:v>
                </c:pt>
                <c:pt idx="10">
                  <c:v>Buffalo</c:v>
                </c:pt>
                <c:pt idx="11">
                  <c:v>Pigeon</c:v>
                </c:pt>
                <c:pt idx="12">
                  <c:v>Laurier</c:v>
                </c:pt>
                <c:pt idx="13">
                  <c:v>Lessard</c:v>
                </c:pt>
                <c:pt idx="14">
                  <c:v>Skeleton S</c:v>
                </c:pt>
                <c:pt idx="15">
                  <c:v>Winagami</c:v>
                </c:pt>
                <c:pt idx="16">
                  <c:v>Moose</c:v>
                </c:pt>
                <c:pt idx="17">
                  <c:v>Iosegun</c:v>
                </c:pt>
                <c:pt idx="18">
                  <c:v>Smoke</c:v>
                </c:pt>
                <c:pt idx="19">
                  <c:v>Chip</c:v>
                </c:pt>
                <c:pt idx="20">
                  <c:v>Lower Chain</c:v>
                </c:pt>
                <c:pt idx="21">
                  <c:v>Floatingstone</c:v>
                </c:pt>
                <c:pt idx="22">
                  <c:v>Lac Ste Anne</c:v>
                </c:pt>
                <c:pt idx="23">
                  <c:v>Sturgeon</c:v>
                </c:pt>
                <c:pt idx="24">
                  <c:v>Lac la Nonne</c:v>
                </c:pt>
                <c:pt idx="25">
                  <c:v>Bear</c:v>
                </c:pt>
                <c:pt idx="26">
                  <c:v>Lake Isle</c:v>
                </c:pt>
                <c:pt idx="27">
                  <c:v>Moonshine</c:v>
                </c:pt>
                <c:pt idx="28">
                  <c:v>Upper Therien</c:v>
                </c:pt>
                <c:pt idx="29">
                  <c:v>Little Beaver</c:v>
                </c:pt>
                <c:pt idx="30">
                  <c:v>Saskatoon</c:v>
                </c:pt>
              </c:strCache>
            </c:strRef>
          </c:cat>
          <c:val>
            <c:numRef>
              <c:f>ALMS!$I$37:$AM$37</c:f>
              <c:numCache>
                <c:formatCode>General</c:formatCode>
                <c:ptCount val="31"/>
                <c:pt idx="20" formatCode="0.0">
                  <c:v>100</c:v>
                </c:pt>
                <c:pt idx="21" formatCode="0.0">
                  <c:v>122.8</c:v>
                </c:pt>
                <c:pt idx="22" formatCode="0.0">
                  <c:v>129.19999999999999</c:v>
                </c:pt>
                <c:pt idx="23" formatCode="0.0">
                  <c:v>214.6</c:v>
                </c:pt>
                <c:pt idx="24" formatCode="0.0">
                  <c:v>219</c:v>
                </c:pt>
                <c:pt idx="25" formatCode="0.0">
                  <c:v>246.75</c:v>
                </c:pt>
                <c:pt idx="26" formatCode="0.0">
                  <c:v>252.4</c:v>
                </c:pt>
                <c:pt idx="27" formatCode="0.0">
                  <c:v>672.8</c:v>
                </c:pt>
                <c:pt idx="28" formatCode="0.0">
                  <c:v>1233.5999999999999</c:v>
                </c:pt>
                <c:pt idx="29" formatCode="0.0">
                  <c:v>1300</c:v>
                </c:pt>
                <c:pt idx="30" formatCode="0.0">
                  <c:v>1682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8"/>
        <c:axId val="139337728"/>
        <c:axId val="139339264"/>
      </c:barChart>
      <c:catAx>
        <c:axId val="139337728"/>
        <c:scaling>
          <c:orientation val="minMax"/>
        </c:scaling>
        <c:delete val="0"/>
        <c:axPos val="l"/>
        <c:majorTickMark val="out"/>
        <c:minorTickMark val="none"/>
        <c:tickLblPos val="nextTo"/>
        <c:crossAx val="139339264"/>
        <c:crosses val="autoZero"/>
        <c:auto val="0"/>
        <c:lblAlgn val="ctr"/>
        <c:lblOffset val="100"/>
        <c:noMultiLvlLbl val="0"/>
      </c:catAx>
      <c:valAx>
        <c:axId val="13933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b="0"/>
                  <a:t>Total Phosphorus Concentration</a:t>
                </a:r>
                <a:r>
                  <a:rPr lang="en-CA" b="0" baseline="0"/>
                  <a:t> (ug/L)</a:t>
                </a:r>
                <a:endParaRPr lang="en-CA" b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3933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01123609956473"/>
          <c:y val="0.34831873845647621"/>
          <c:w val="0.15842602076450921"/>
          <c:h val="0.2372117776686464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33922098325322E-2"/>
          <c:y val="2.6617901851937849E-2"/>
          <c:w val="0.90735482193010286"/>
          <c:h val="0.81789535801702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cat>
            <c:strRef>
              <c:f>ALMS!$A$122:$A$153</c:f>
              <c:strCache>
                <c:ptCount val="32"/>
                <c:pt idx="0">
                  <c:v>Marie </c:v>
                </c:pt>
                <c:pt idx="1">
                  <c:v>Touchwood</c:v>
                </c:pt>
                <c:pt idx="2">
                  <c:v>Hanmore</c:v>
                </c:pt>
                <c:pt idx="3">
                  <c:v>Minnie</c:v>
                </c:pt>
                <c:pt idx="4">
                  <c:v>Crane</c:v>
                </c:pt>
                <c:pt idx="5">
                  <c:v>Skeleton North</c:v>
                </c:pt>
                <c:pt idx="6">
                  <c:v>Sylvan</c:v>
                </c:pt>
                <c:pt idx="7">
                  <c:v>Hubbles</c:v>
                </c:pt>
                <c:pt idx="8">
                  <c:v>Lacombe</c:v>
                </c:pt>
                <c:pt idx="9">
                  <c:v>Buffalo</c:v>
                </c:pt>
                <c:pt idx="10">
                  <c:v>McLeod</c:v>
                </c:pt>
                <c:pt idx="11">
                  <c:v>Nakamun</c:v>
                </c:pt>
                <c:pt idx="12">
                  <c:v>Saskatoon</c:v>
                </c:pt>
                <c:pt idx="13">
                  <c:v>Iosegun</c:v>
                </c:pt>
                <c:pt idx="14">
                  <c:v>Lessard</c:v>
                </c:pt>
                <c:pt idx="15">
                  <c:v>Skeleton South</c:v>
                </c:pt>
                <c:pt idx="16">
                  <c:v>Moose</c:v>
                </c:pt>
                <c:pt idx="17">
                  <c:v>Floatingstone</c:v>
                </c:pt>
                <c:pt idx="18">
                  <c:v>Sturgeon</c:v>
                </c:pt>
                <c:pt idx="19">
                  <c:v>Smoke</c:v>
                </c:pt>
                <c:pt idx="20">
                  <c:v>Pigeon</c:v>
                </c:pt>
                <c:pt idx="21">
                  <c:v>Winagami</c:v>
                </c:pt>
                <c:pt idx="22">
                  <c:v>Lac Ste. Anne</c:v>
                </c:pt>
                <c:pt idx="23">
                  <c:v>Lower Chain</c:v>
                </c:pt>
                <c:pt idx="24">
                  <c:v>Lac La Nonne</c:v>
                </c:pt>
                <c:pt idx="25">
                  <c:v>Lake Isle</c:v>
                </c:pt>
                <c:pt idx="26">
                  <c:v>Moonshine</c:v>
                </c:pt>
                <c:pt idx="27">
                  <c:v>Upper Therien</c:v>
                </c:pt>
                <c:pt idx="28">
                  <c:v>Laurier</c:v>
                </c:pt>
                <c:pt idx="29">
                  <c:v>Chip</c:v>
                </c:pt>
                <c:pt idx="30">
                  <c:v>Bear</c:v>
                </c:pt>
                <c:pt idx="31">
                  <c:v>Little Beaver</c:v>
                </c:pt>
              </c:strCache>
            </c:strRef>
          </c:cat>
          <c:val>
            <c:numRef>
              <c:f>ALMS!$B$122:$B$153</c:f>
              <c:numCache>
                <c:formatCode>General</c:formatCode>
                <c:ptCount val="32"/>
                <c:pt idx="0">
                  <c:v>3.7499999999999999E-2</c:v>
                </c:pt>
                <c:pt idx="1">
                  <c:v>6.6000000000000003E-2</c:v>
                </c:pt>
                <c:pt idx="2">
                  <c:v>7.1999999999999995E-2</c:v>
                </c:pt>
                <c:pt idx="3">
                  <c:v>7.5999999999999998E-2</c:v>
                </c:pt>
                <c:pt idx="4">
                  <c:v>0.08</c:v>
                </c:pt>
                <c:pt idx="5">
                  <c:v>0.08</c:v>
                </c:pt>
                <c:pt idx="6">
                  <c:v>8.2000000000000003E-2</c:v>
                </c:pt>
                <c:pt idx="7">
                  <c:v>0.11600000000000001</c:v>
                </c:pt>
                <c:pt idx="8">
                  <c:v>0.15</c:v>
                </c:pt>
                <c:pt idx="9">
                  <c:v>0.16</c:v>
                </c:pt>
                <c:pt idx="10">
                  <c:v>0.16200000000000001</c:v>
                </c:pt>
                <c:pt idx="11">
                  <c:v>0.19</c:v>
                </c:pt>
                <c:pt idx="12">
                  <c:v>0.216</c:v>
                </c:pt>
                <c:pt idx="13">
                  <c:v>0.254</c:v>
                </c:pt>
                <c:pt idx="14">
                  <c:v>0.27700000000000002</c:v>
                </c:pt>
                <c:pt idx="15">
                  <c:v>0.4</c:v>
                </c:pt>
                <c:pt idx="16">
                  <c:v>0.6</c:v>
                </c:pt>
                <c:pt idx="17">
                  <c:v>0.628</c:v>
                </c:pt>
                <c:pt idx="18">
                  <c:v>0.65400000000000003</c:v>
                </c:pt>
                <c:pt idx="19">
                  <c:v>0.9325</c:v>
                </c:pt>
                <c:pt idx="20">
                  <c:v>0.97199999999999998</c:v>
                </c:pt>
                <c:pt idx="21">
                  <c:v>1.274</c:v>
                </c:pt>
                <c:pt idx="22">
                  <c:v>1.36</c:v>
                </c:pt>
                <c:pt idx="23">
                  <c:v>1.4350000000000001</c:v>
                </c:pt>
                <c:pt idx="24">
                  <c:v>1.69</c:v>
                </c:pt>
                <c:pt idx="25">
                  <c:v>2.1539999999999999</c:v>
                </c:pt>
                <c:pt idx="26">
                  <c:v>2.972</c:v>
                </c:pt>
                <c:pt idx="27">
                  <c:v>3.4220000000000002</c:v>
                </c:pt>
                <c:pt idx="28">
                  <c:v>3.5139999999999998</c:v>
                </c:pt>
                <c:pt idx="29">
                  <c:v>3.74</c:v>
                </c:pt>
                <c:pt idx="30">
                  <c:v>5.8550000000000004</c:v>
                </c:pt>
                <c:pt idx="31">
                  <c:v>16.135999999999999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72480"/>
        <c:axId val="98774400"/>
      </c:barChart>
      <c:catAx>
        <c:axId val="9877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Lake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8774400"/>
        <c:crosses val="autoZero"/>
        <c:auto val="1"/>
        <c:lblAlgn val="ctr"/>
        <c:lblOffset val="100"/>
        <c:noMultiLvlLbl val="0"/>
      </c:catAx>
      <c:valAx>
        <c:axId val="98774400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Microcystin Concentration (ug/L)</a:t>
                </a:r>
              </a:p>
            </c:rich>
          </c:tx>
          <c:layout>
            <c:manualLayout>
              <c:xMode val="edge"/>
              <c:yMode val="edge"/>
              <c:x val="7.3311461067366562E-3"/>
              <c:y val="0.21465514858418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772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0.61111</cdr:y>
    </cdr:from>
    <cdr:to>
      <cdr:x>0.15796</cdr:x>
      <cdr:y>0.61782</cdr:y>
    </cdr:to>
    <cdr:sp macro="" textlink="">
      <cdr:nvSpPr>
        <cdr:cNvPr id="4" name="Left Arrow 3"/>
        <cdr:cNvSpPr/>
      </cdr:nvSpPr>
      <cdr:spPr>
        <a:xfrm xmlns:a="http://schemas.openxmlformats.org/drawingml/2006/main">
          <a:off x="1219199" y="4191000"/>
          <a:ext cx="225217" cy="46017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B2F664B8-DA0B-4551-BFEE-937869D7C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41561AF4-10C6-4833-94D6-D8AF5CE31B84}" type="datetimeFigureOut">
              <a:rPr lang="en-CA"/>
              <a:pPr>
                <a:defRPr/>
              </a:pPr>
              <a:t>16/07/2015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C0A4CFBB-E3D1-4E4F-846D-D65CA82EAE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605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F5DCAC3-5DF1-433F-8CAB-8DF2AE8926F9}" type="slidenum">
              <a:rPr lang="en-CA" altLang="en-US" smtClean="0"/>
              <a:pPr eaLnBrk="1" hangingPunct="1"/>
              <a:t>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is a distribution of our lakes sampled in 2014 – we collected data from nearly 30 lakes last summer. </a:t>
            </a:r>
            <a:endParaRPr lang="en-C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ABEF79C-6599-4C54-B7A4-0678ACA49F07}" type="slidenum">
              <a:rPr lang="en-CA" altLang="en-US" smtClean="0"/>
              <a:pPr eaLnBrk="1" hangingPunct="1"/>
              <a:t>4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High water temperatures have been observed across the province in the last decade. 	</a:t>
            </a:r>
            <a:endParaRPr lang="en-C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5F3CDFF-74AE-46AB-9AE2-13AC73A021E7}" type="slidenum">
              <a:rPr lang="en-CA" altLang="en-US" smtClean="0"/>
              <a:pPr eaLnBrk="1" hangingPunct="1"/>
              <a:t>6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Low oxygen concentrations at the sediment-water interface may also contribute to the release of nutrients from the sediments. </a:t>
            </a:r>
            <a:endParaRPr lang="en-C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BF6E914-B579-4A1E-903B-1C441C037491}" type="slidenum">
              <a:rPr lang="en-CA" altLang="en-US" smtClean="0"/>
              <a:pPr eaLnBrk="1" hangingPunct="1"/>
              <a:t>7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Microcystin is the most common toxin produced by cyanobacteria/blue green algae. Species of cyanobacteria in Lower Chain are capable of producing this toxin and caution should be exercised when recreating in blooms of cyanobacteria. </a:t>
            </a:r>
            <a:endParaRPr lang="en-C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985F8C3-EA48-4C7C-ACD8-C7E45FF6749F}" type="slidenum">
              <a:rPr lang="en-CA" altLang="en-US" smtClean="0"/>
              <a:pPr eaLnBrk="1" hangingPunct="1"/>
              <a:t>13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It is almost impossible to draw conclusions from only two data points – however, clearly there are high nutrients and high concentrations of biomass within all three basins of the lake. </a:t>
            </a: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98ED02F-A3AA-4688-B6DB-FAC9175E6EC1}" type="slidenum">
              <a:rPr lang="en-CA" altLang="en-US" smtClean="0"/>
              <a:pPr eaLnBrk="1" hangingPunct="1"/>
              <a:t>16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Data summary from all three basins. </a:t>
            </a:r>
            <a:endParaRPr lang="en-C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965FEBF-7292-46A7-B65E-2E870597C59B}" type="slidenum">
              <a:rPr lang="en-CA" altLang="en-US" smtClean="0"/>
              <a:pPr eaLnBrk="1" hangingPunct="1"/>
              <a:t>17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0AAC-8970-42A3-BEE1-A6F0C784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5895-32AB-444F-B4A3-C27CC007A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D786-75C6-4CB6-B148-73012928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3CB4-C83B-4133-B35E-53AA2BE9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3C4D-0464-480F-9F2A-2E20A598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41D1-4B3F-43E5-B262-2C589ED87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672D-DA56-4DB3-AFB1-86088590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E609-7804-469B-AF76-0017F344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F861-BD57-4149-B339-715DDA5C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2109-41C4-4A9F-B432-26403CC15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755B2-BABF-42B4-A940-C769AFBFD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3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1730-CA82-48DA-B42F-8A31133CB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65" charset="-128"/>
              </a:defRPr>
            </a:lvl1pPr>
          </a:lstStyle>
          <a:p>
            <a:pPr>
              <a:defRPr/>
            </a:pPr>
            <a:fld id="{85AD68EF-3602-4EB4-858B-0641A5C7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cloutie@ualberta.c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DSCN6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LMS Logo - with nam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57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974145" y="2285998"/>
            <a:ext cx="3158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i="1" dirty="0">
                <a:latin typeface="Cambria" panose="02040503050406030204" pitchFamily="18" charset="0"/>
              </a:rPr>
              <a:t>Presentation compiled with </a:t>
            </a:r>
            <a:r>
              <a:rPr lang="en-US" altLang="en-US" sz="1200" b="1" i="1" dirty="0" err="1">
                <a:latin typeface="Cambria" panose="02040503050406030204" pitchFamily="18" charset="0"/>
              </a:rPr>
              <a:t>unvalidated</a:t>
            </a:r>
            <a:r>
              <a:rPr lang="en-US" altLang="en-US" sz="1200" i="1" dirty="0">
                <a:latin typeface="Cambria" panose="02040503050406030204" pitchFamily="18" charset="0"/>
              </a:rPr>
              <a:t>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Arrow 4"/>
          <p:cNvSpPr/>
          <p:nvPr/>
        </p:nvSpPr>
        <p:spPr>
          <a:xfrm>
            <a:off x="1293812" y="4904581"/>
            <a:ext cx="225425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0" y="4953000"/>
            <a:ext cx="472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Chlorophyll-</a:t>
            </a:r>
            <a:r>
              <a:rPr lang="en-US" sz="4000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9050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Phosphorus (</a:t>
            </a:r>
            <a:r>
              <a:rPr lang="en-US" altLang="en-US" sz="2400" b="1" i="1" dirty="0">
                <a:latin typeface="Cambria" pitchFamily="18" charset="0"/>
              </a:rPr>
              <a:t>Blue Line</a:t>
            </a:r>
            <a:r>
              <a:rPr lang="en-US" altLang="en-US" sz="2400" dirty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May drive algae blooms.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TP Maximum: </a:t>
            </a:r>
            <a:r>
              <a:rPr lang="en-US" altLang="en-US" sz="2000" dirty="0" smtClean="0">
                <a:latin typeface="Cambria" pitchFamily="18" charset="0"/>
              </a:rPr>
              <a:t>44 </a:t>
            </a:r>
            <a:r>
              <a:rPr lang="en-US" altLang="en-US" sz="2000" dirty="0" err="1" smtClean="0">
                <a:latin typeface="Cambria" pitchFamily="18" charset="0"/>
              </a:rPr>
              <a:t>ug</a:t>
            </a:r>
            <a:r>
              <a:rPr lang="en-US" altLang="en-US" sz="2000" dirty="0" smtClean="0">
                <a:latin typeface="Cambria" pitchFamily="18" charset="0"/>
              </a:rPr>
              <a:t>/L</a:t>
            </a: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Phosphorus enters lakes from the watershed and from internal cycling within the sediments.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en-US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62430"/>
              </p:ext>
            </p:extLst>
          </p:nvPr>
        </p:nvGraphicFramePr>
        <p:xfrm>
          <a:off x="3733800" y="1568450"/>
          <a:ext cx="5141260" cy="444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114800" y="436562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Cambria" pitchFamily="18" charset="0"/>
              </a:rPr>
              <a:t>Phosphorus 41.13 – Eutrophic</a:t>
            </a:r>
            <a:endParaRPr lang="en-US" altLang="en-US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99410"/>
              </p:ext>
            </p:extLst>
          </p:nvPr>
        </p:nvGraphicFramePr>
        <p:xfrm>
          <a:off x="1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800" y="5154613"/>
            <a:ext cx="472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780368"/>
          <a:ext cx="9144000" cy="607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ft Arrow 3"/>
          <p:cNvSpPr/>
          <p:nvPr/>
        </p:nvSpPr>
        <p:spPr>
          <a:xfrm rot="16200000">
            <a:off x="3094039" y="5641175"/>
            <a:ext cx="3048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62200" y="38100"/>
            <a:ext cx="472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Microcystin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GP0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14800" cy="3068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5" descr="P713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14800" cy="32083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800600" y="152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ambria" pitchFamily="18" charset="0"/>
              </a:rPr>
              <a:t>Calling Lake: June</a:t>
            </a:r>
            <a:r>
              <a:rPr lang="en-US" altLang="en-US"/>
              <a:t>	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mbria" pitchFamily="18" charset="0"/>
              </a:rPr>
              <a:t>Calling Lake: July</a:t>
            </a:r>
            <a:r>
              <a:rPr lang="en-US" altLang="en-US"/>
              <a:t>	</a:t>
            </a:r>
          </a:p>
        </p:txBody>
      </p:sp>
      <p:pic>
        <p:nvPicPr>
          <p:cNvPr id="16390" name="Picture 8" descr="alms_lakewatch_logo_draf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1905000"/>
            <a:ext cx="472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latin typeface="Cambria" pitchFamily="18" charset="0"/>
              </a:rPr>
              <a:t>Environmental Influences: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ambria" pitchFamily="18" charset="0"/>
              </a:rPr>
              <a:t>Factors which influence how nutrients are used include: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ambria" pitchFamily="18" charset="0"/>
              </a:rPr>
              <a:t>Light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ambria" pitchFamily="18" charset="0"/>
              </a:rPr>
              <a:t>Temperature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ambria" pitchFamily="18" charset="0"/>
              </a:rPr>
              <a:t>Wind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ambria" pitchFamily="18" charset="0"/>
              </a:rPr>
              <a:t>Precipitation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ambria" pitchFamily="18" charset="0"/>
              </a:rPr>
              <a:t>Obvious over a summer, but also occurs between years.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1905000"/>
            <a:ext cx="358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Metals</a:t>
            </a:r>
            <a:r>
              <a:rPr lang="en-US" altLang="en-US" sz="2400" dirty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ALMS collects information on 29 different metals.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No </a:t>
            </a:r>
            <a:r>
              <a:rPr lang="en-US" altLang="en-US" sz="2000" dirty="0">
                <a:latin typeface="Cambria" pitchFamily="18" charset="0"/>
              </a:rPr>
              <a:t>values exceeded their guidelines.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en-US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17412" name="Picture 138" descr="DSCN6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00" y="133350"/>
            <a:ext cx="4292600" cy="3219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:\CoP_MER\McIntyreW\McIntyre\Projects\ALMS\Hi-Resolution Photos\Volunteers\Wizard (Elynne)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3522"/>
            <a:ext cx="4504401" cy="29948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lms_lakewatch_logo_draf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9"/>
          <p:cNvSpPr>
            <a:spLocks noChangeArrowheads="1"/>
          </p:cNvSpPr>
          <p:nvPr/>
        </p:nvSpPr>
        <p:spPr bwMode="auto">
          <a:xfrm>
            <a:off x="0" y="1905000"/>
            <a:ext cx="472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Data Summary</a:t>
            </a:r>
            <a:r>
              <a:rPr lang="en-US" altLang="en-US" sz="2400" dirty="0">
                <a:latin typeface="Cambria" pitchFamily="18" charset="0"/>
              </a:rPr>
              <a:t>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 smtClean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High </a:t>
            </a:r>
            <a:r>
              <a:rPr lang="en-US" altLang="en-US" sz="2400" dirty="0">
                <a:latin typeface="Cambria" pitchFamily="18" charset="0"/>
              </a:rPr>
              <a:t>concentrations of </a:t>
            </a:r>
            <a:r>
              <a:rPr lang="en-US" altLang="en-US" sz="2400" dirty="0" smtClean="0">
                <a:latin typeface="Cambria" pitchFamily="18" charset="0"/>
              </a:rPr>
              <a:t>phosphorus.</a:t>
            </a:r>
            <a:endParaRPr lang="en-US" altLang="en-US" sz="24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Low concentrations </a:t>
            </a:r>
            <a:r>
              <a:rPr lang="en-US" altLang="en-US" sz="2400" dirty="0">
                <a:latin typeface="Cambria" pitchFamily="18" charset="0"/>
              </a:rPr>
              <a:t>of </a:t>
            </a:r>
            <a:r>
              <a:rPr lang="en-US" altLang="en-US" sz="2400" dirty="0" smtClean="0">
                <a:latin typeface="Cambria" pitchFamily="18" charset="0"/>
              </a:rPr>
              <a:t>phytoplankton.</a:t>
            </a:r>
            <a:endParaRPr lang="en-US" altLang="en-US" sz="24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Cambria" pitchFamily="18" charset="0"/>
              </a:rPr>
              <a:t>Healthy concentrations of dissolved oxygen.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</p:txBody>
      </p:sp>
      <p:pic>
        <p:nvPicPr>
          <p:cNvPr id="18436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70" y="457200"/>
            <a:ext cx="4585730" cy="304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M:\CoP_MER\McIntyreW\McIntyre\Projects\ALMS\Hi-Resolution Photos\Volunteers\Cypress Hills June (Jessica) (10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35" y="3867150"/>
            <a:ext cx="3479800" cy="260985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47691"/>
              </p:ext>
            </p:extLst>
          </p:nvPr>
        </p:nvGraphicFramePr>
        <p:xfrm>
          <a:off x="76200" y="990600"/>
          <a:ext cx="8926522" cy="570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288"/>
                <a:gridCol w="430213"/>
                <a:gridCol w="430213"/>
                <a:gridCol w="430213"/>
                <a:gridCol w="430213"/>
                <a:gridCol w="369888"/>
                <a:gridCol w="369888"/>
                <a:gridCol w="369888"/>
                <a:gridCol w="369888"/>
                <a:gridCol w="430213"/>
                <a:gridCol w="369888"/>
                <a:gridCol w="430213"/>
                <a:gridCol w="430213"/>
                <a:gridCol w="430213"/>
                <a:gridCol w="369888"/>
                <a:gridCol w="430213"/>
                <a:gridCol w="430213"/>
                <a:gridCol w="369888"/>
                <a:gridCol w="369888"/>
              </a:tblGrid>
              <a:tr h="24919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Parameter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1984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1985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1986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1989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1992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1993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1995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1996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1997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1999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2000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2001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2002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2007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284208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TP (</a:t>
                      </a:r>
                      <a:r>
                        <a:rPr lang="el-GR" sz="1200" u="none" strike="noStrike" dirty="0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g/L)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64.58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58.4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80.34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69.2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78.9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66.2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74.37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76.8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66.68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66.72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63.04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61.04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58.46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41.13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TDP (</a:t>
                      </a:r>
                      <a:r>
                        <a:rPr lang="el-GR" sz="1200" u="none" strike="noStrike" dirty="0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g/L)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35.83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36.21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38.69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34.08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33.69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34.38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35.23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32.16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25.88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Chlorophyll-a (</a:t>
                      </a:r>
                      <a:r>
                        <a:rPr lang="el-GR" sz="1200" u="none" strike="noStrike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6.51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6.24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14.02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12.15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19.13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12.26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12.91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12.68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17.32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8.6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10.59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5.971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5.7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Secchi depth (m)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3.35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2.88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1.98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1.367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2.05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1.97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1.72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1.86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2.23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1.97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2.11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1.91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TKN (</a:t>
                      </a:r>
                      <a:r>
                        <a:rPr lang="el-GR" sz="1200" u="none" strike="noStrike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2706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2788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2455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2711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2288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2107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1946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2074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2248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2420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2230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2 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and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l-GR" sz="1200" u="none" strike="noStrike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8.21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13.5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19.19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10.42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15.94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12.19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5.64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2.63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5.18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NH</a:t>
                      </a:r>
                      <a:r>
                        <a:rPr lang="en-CA" sz="1200" u="none" strike="noStrike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l-GR" sz="1200" u="none" strike="noStrike" dirty="0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g/L)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255.5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31.5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55.25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40.83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51.33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60.43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117.5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DOC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42.45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36.55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38.4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39.5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36.85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38.8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33.95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Ca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7.4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5.27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6.90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6.53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5.81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7.24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6.78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7.3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9.94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Mg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73.33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84.63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85.43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79.39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80.31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77.72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71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75.53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76.12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71.92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67.43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74.93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Na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508.33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587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520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612.25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590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484.5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600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603.71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579.3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574.38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534.33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508.44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573.75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531.57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629.14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519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525.75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K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37.33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43.1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38.4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42.51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41.75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35.1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42.3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42.77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43.98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40.82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40.47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41.46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42.54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41.04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38.48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43.43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SO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CA" sz="1200" u="none" strike="noStrike" baseline="30000">
                          <a:effectLst/>
                          <a:latin typeface="Cambria" panose="02040503050406030204" pitchFamily="18" charset="0"/>
                        </a:rPr>
                        <a:t>2-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 (mg/L)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411.67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442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477.5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477.5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495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506.57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479.4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463.63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465.17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418.67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447.5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449.29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462.14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412.5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405.25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Cl</a:t>
                      </a:r>
                      <a:r>
                        <a:rPr lang="en-CA" sz="1200" u="none" strike="noStrike" baseline="300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14.2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11.6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14.76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14.1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14.1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15.8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16.26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16.83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17.58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16.78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16.99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16.7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17.29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18.76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20.08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21.68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CO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172.68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161.52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212.25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210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158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193.4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188.5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186.67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190.11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168.75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178.71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203.57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177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176.25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HCO</a:t>
                      </a:r>
                      <a:r>
                        <a:rPr lang="en-CA" sz="1200" u="none" strike="noStrike" baseline="-250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976.16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1090.97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952.76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1031.63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1004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1060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1235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1048.86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1040.8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1047.63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1012.83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972.67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957.75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936.57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1030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943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950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pH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9.16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9.26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9.32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9.34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9.27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9.301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9.18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9.22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9.16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9.06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9.00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9.09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9.24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9.17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9.19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Conductivity (</a:t>
                      </a:r>
                      <a:r>
                        <a:rPr lang="el-GR" sz="1200" u="none" strike="noStrike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S/cm)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2450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2848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2536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2877.5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2795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2410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2850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2821.43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2870.7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2816.43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2705.56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2495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2524.29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2770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2562.5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2600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Hardness (mg/L)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320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383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334.2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362.13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373.5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346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363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339.8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347.75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337.33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305.22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329.5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331.43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311.86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333.5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TDS (mg/L) 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1676.8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1895.16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1685.76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1957.25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1920.5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1624.5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1951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1974.29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1916.6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1898.13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1826.67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1731.11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1805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1775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1941.43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1705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1722.5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32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Microcystin (</a:t>
                      </a:r>
                      <a:r>
                        <a:rPr lang="el-GR" sz="1200" u="none" strike="noStrike">
                          <a:effectLst/>
                          <a:latin typeface="Cambria" panose="02040503050406030204" pitchFamily="18" charset="0"/>
                        </a:rPr>
                        <a:t>μ</a:t>
                      </a:r>
                      <a:r>
                        <a:rPr lang="en-CA" sz="1200" u="none" strike="noStrike">
                          <a:effectLst/>
                          <a:latin typeface="Cambria" panose="02040503050406030204" pitchFamily="18" charset="0"/>
                        </a:rPr>
                        <a:t>g/L)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0.16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9953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Total Alkalinity (mg/L CaCO</a:t>
                      </a:r>
                      <a:r>
                        <a:rPr lang="en-CA" sz="1200" u="none" strike="noStrike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CA" sz="1200" u="none" strike="noStrike" dirty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1043.67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1187.94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1050.8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1199.88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1173.5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1001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\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1179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1192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1177.7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1173.75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1141.67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1114.44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1065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1065.71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1181.43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>
                          <a:effectLst/>
                          <a:latin typeface="Cambria" panose="02040503050406030204" pitchFamily="18" charset="0"/>
                        </a:rPr>
                        <a:t>1070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u="none" strike="noStrike" dirty="0">
                          <a:effectLst/>
                          <a:latin typeface="Cambria" panose="02040503050406030204" pitchFamily="18" charset="0"/>
                        </a:rPr>
                        <a:t>1072.5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133600" y="235742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Cambria" pitchFamily="18" charset="0"/>
              </a:rPr>
              <a:t>Parameter Summary</a:t>
            </a:r>
            <a:endParaRPr lang="en-US" altLang="en-US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MS Logo - without nam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8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981200"/>
            <a:ext cx="4419600" cy="4876800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smtClean="0">
                <a:latin typeface="Cambria" pitchFamily="18" charset="0"/>
              </a:rPr>
              <a:t>Data </a:t>
            </a:r>
            <a:r>
              <a:rPr lang="en-US" altLang="en-US" sz="1600" dirty="0" smtClean="0">
                <a:latin typeface="Cambria" pitchFamily="18" charset="0"/>
              </a:rPr>
              <a:t>compiled </a:t>
            </a:r>
            <a:r>
              <a:rPr lang="en-US" altLang="en-US" sz="1600" dirty="0" smtClean="0">
                <a:latin typeface="Cambria" pitchFamily="18" charset="0"/>
              </a:rPr>
              <a:t>into an individual report. </a:t>
            </a:r>
          </a:p>
          <a:p>
            <a:pPr eaLnBrk="1" hangingPunct="1"/>
            <a:endParaRPr lang="en-US" altLang="en-US" sz="1600" dirty="0" smtClean="0">
              <a:latin typeface="Cambria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Cambria" pitchFamily="18" charset="0"/>
              </a:rPr>
              <a:t>Best way to evaluate a lake’s health – compare a lake to itself, not to other lakes!</a:t>
            </a:r>
          </a:p>
          <a:p>
            <a:pPr eaLnBrk="1" hangingPunct="1"/>
            <a:endParaRPr lang="en-US" altLang="en-US" sz="1600" dirty="0" smtClean="0">
              <a:latin typeface="Cambria" pitchFamily="18" charset="0"/>
            </a:endParaRPr>
          </a:p>
          <a:p>
            <a:pPr eaLnBrk="1" hangingPunct="1"/>
            <a:r>
              <a:rPr lang="en-US" altLang="en-US" sz="1600" dirty="0" smtClean="0">
                <a:latin typeface="Cambria" pitchFamily="18" charset="0"/>
              </a:rPr>
              <a:t>Questions to evaluate:</a:t>
            </a:r>
          </a:p>
          <a:p>
            <a:pPr lvl="1" eaLnBrk="1" hangingPunct="1"/>
            <a:r>
              <a:rPr lang="en-US" altLang="en-US" sz="1600" dirty="0" smtClean="0">
                <a:latin typeface="Cambria" pitchFamily="18" charset="0"/>
              </a:rPr>
              <a:t>Have we noticed significant water quality changes in the past 50 years? If so:</a:t>
            </a:r>
          </a:p>
          <a:p>
            <a:pPr lvl="2" eaLnBrk="1" hangingPunct="1"/>
            <a:r>
              <a:rPr lang="en-US" altLang="en-US" sz="1200" dirty="0" smtClean="0">
                <a:latin typeface="Cambria" pitchFamily="18" charset="0"/>
              </a:rPr>
              <a:t>Have there been significant changes to our watershed?</a:t>
            </a:r>
          </a:p>
          <a:p>
            <a:pPr lvl="2" eaLnBrk="1" hangingPunct="1"/>
            <a:r>
              <a:rPr lang="en-US" altLang="en-US" sz="1200" dirty="0" smtClean="0">
                <a:latin typeface="Cambria" pitchFamily="18" charset="0"/>
              </a:rPr>
              <a:t>Have there been changes to our lake levels?</a:t>
            </a:r>
          </a:p>
          <a:p>
            <a:pPr lvl="2" eaLnBrk="1" hangingPunct="1"/>
            <a:r>
              <a:rPr lang="en-US" altLang="en-US" sz="1200" dirty="0" smtClean="0">
                <a:latin typeface="Cambria" pitchFamily="18" charset="0"/>
              </a:rPr>
              <a:t>Has input or output to the lake been modified?</a:t>
            </a:r>
          </a:p>
          <a:p>
            <a:pPr lvl="2" eaLnBrk="1" hangingPunct="1"/>
            <a:r>
              <a:rPr lang="en-US" altLang="en-US" sz="1200" dirty="0" smtClean="0">
                <a:latin typeface="Cambria" pitchFamily="18" charset="0"/>
              </a:rPr>
              <a:t>How has the fishery changed over time? Overfishing? Fish stocking?</a:t>
            </a:r>
          </a:p>
          <a:p>
            <a:pPr lvl="1" eaLnBrk="1" hangingPunct="1"/>
            <a:endParaRPr lang="en-US" altLang="en-US" sz="2000" dirty="0" smtClean="0">
              <a:latin typeface="Cambria" pitchFamily="18" charset="0"/>
            </a:endParaRPr>
          </a:p>
        </p:txBody>
      </p:sp>
      <p:pic>
        <p:nvPicPr>
          <p:cNvPr id="20486" name="Picture 6" descr="M:\CoP_MER\McIntyreW\McIntyre\Projects\ALMS\Hi-Resolution Photos\Scenic\Little Beaver (Jackson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3212"/>
            <a:ext cx="3755050" cy="2816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M:\CoP_MER\McIntyreW\McIntyre\Projects\ALMS\Hi-Resolution Photos\Scenic\Long Sept2 Vien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799"/>
            <a:ext cx="3761587" cy="250752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152400"/>
            <a:ext cx="3840480" cy="32004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860800" cy="259265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4" descr="alms_lakewatch_logo_draf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6201"/>
            <a:ext cx="275964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562100"/>
            <a:ext cx="510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Invasive </a:t>
            </a:r>
            <a:r>
              <a:rPr lang="en-US" dirty="0" err="1" smtClean="0">
                <a:latin typeface="Cambria" pitchFamily="18" charset="0"/>
              </a:rPr>
              <a:t>Macrophytes</a:t>
            </a:r>
            <a:r>
              <a:rPr lang="en-US" dirty="0" smtClean="0">
                <a:latin typeface="Cambria" pitchFamily="18" charset="0"/>
              </a:rPr>
              <a:t>:</a:t>
            </a:r>
            <a:endParaRPr lang="en-US" sz="2400" dirty="0" smtClean="0">
              <a:latin typeface="Cambr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Three main species of concern: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mbria" pitchFamily="18" charset="0"/>
              </a:rPr>
              <a:t>Eurasian Water Milfoil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>
                <a:latin typeface="Cambria" pitchFamily="18" charset="0"/>
              </a:rPr>
              <a:t>Hydrilla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mbria" pitchFamily="18" charset="0"/>
              </a:rPr>
              <a:t>Curly Leaf Pondweed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These species enter lakes via boat traffic and aquariums.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Form dense monocultures – impede recreation and destroy fish habitat.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865756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MS Logo - without nam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8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19600" cy="4876800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>
                <a:latin typeface="Cambria" pitchFamily="18" charset="0"/>
              </a:rPr>
              <a:t>Began in 1991 as a non-profit organization.</a:t>
            </a:r>
          </a:p>
          <a:p>
            <a:pPr eaLnBrk="1" hangingPunct="1"/>
            <a:endParaRPr lang="en-US" altLang="en-US" sz="2400" smtClean="0">
              <a:latin typeface="Cambria" pitchFamily="18" charset="0"/>
            </a:endParaRPr>
          </a:p>
          <a:p>
            <a:pPr eaLnBrk="1" hangingPunct="1"/>
            <a:r>
              <a:rPr lang="en-US" altLang="en-US" sz="2400" smtClean="0">
                <a:latin typeface="Cambria" pitchFamily="18" charset="0"/>
              </a:rPr>
              <a:t>Purpose: increasing Albertans’ awareness and understanding of lakes and watersheds. </a:t>
            </a:r>
          </a:p>
          <a:p>
            <a:pPr eaLnBrk="1" hangingPunct="1"/>
            <a:endParaRPr lang="en-US" altLang="en-US" sz="2400" smtClean="0">
              <a:latin typeface="Cambria" pitchFamily="18" charset="0"/>
            </a:endParaRPr>
          </a:p>
          <a:p>
            <a:pPr eaLnBrk="1" hangingPunct="1"/>
            <a:r>
              <a:rPr lang="en-US" altLang="en-US" sz="2400" smtClean="0">
                <a:latin typeface="Cambria" pitchFamily="18" charset="0"/>
              </a:rPr>
              <a:t>Goal: improve or maintain the health of lakes and watersheds by engaging Albertans.</a:t>
            </a:r>
          </a:p>
        </p:txBody>
      </p:sp>
      <p:pic>
        <p:nvPicPr>
          <p:cNvPr id="3076" name="Picture 4" descr="DSCN5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657600" cy="2743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RSCN65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657600" cy="2744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6201"/>
            <a:ext cx="275964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562100"/>
            <a:ext cx="510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Invasive </a:t>
            </a:r>
            <a:r>
              <a:rPr lang="en-US" dirty="0" err="1" smtClean="0">
                <a:latin typeface="Cambria" pitchFamily="18" charset="0"/>
              </a:rPr>
              <a:t>Macrophytes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Attend an invasive plant identification workshop</a:t>
            </a:r>
            <a:r>
              <a:rPr lang="en-US" sz="2000" dirty="0" smtClean="0">
                <a:latin typeface="Cambria" pitchFamily="18" charset="0"/>
              </a:rPr>
              <a:t>!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Conduct a bio-blitz at your lake alongside ALMS!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mbria" pitchFamily="18" charset="0"/>
              </a:rPr>
              <a:t>Contact Alyssa 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mbria" pitchFamily="18" charset="0"/>
                <a:hlinkClick r:id="rId3"/>
              </a:rPr>
              <a:t>acloutie@ualberta.ca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mbria" pitchFamily="18" charset="0"/>
              </a:rPr>
              <a:t>780-415-9785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mbria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1600" dirty="0" smtClean="0">
                <a:latin typeface="Cambria" pitchFamily="18" charset="0"/>
              </a:rPr>
              <a:t>for more information. 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9" name="Picture 6" descr="M:\CoP_MER\McIntyreW\McIntyre\Projects\ALMS\ALMS Photos 2004-2014\Minnie\2014\AlyssaSurvey Minnie Jul9 Kara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84263"/>
            <a:ext cx="3752850" cy="500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IMG_47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28384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mbria"/>
              </a:rPr>
              <a:t>Questions?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 flipV="1">
            <a:off x="3276600" y="3581400"/>
            <a:ext cx="28384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777777"/>
                  </a:solidFill>
                  <a:round/>
                  <a:headEnd/>
                  <a:tailEnd/>
                </a:ln>
                <a:solidFill>
                  <a:schemeClr val="tx1">
                    <a:alpha val="34901"/>
                  </a:schemeClr>
                </a:solidFill>
                <a:latin typeface="Cambria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3352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100" smtClean="0">
                <a:latin typeface="Cambria" pitchFamily="18" charset="0"/>
              </a:rPr>
              <a:t>Monitoring program which allows individuals or stewardship groups to track the health of their lake over time.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latin typeface="Cambria" pitchFamily="18" charset="0"/>
              </a:rPr>
              <a:t>Volunteers meet technicians 5 times throughout the summer.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latin typeface="Cambria" pitchFamily="18" charset="0"/>
              </a:rPr>
              <a:t>Volunteers provide transportation!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smtClean="0"/>
          </a:p>
        </p:txBody>
      </p:sp>
      <p:pic>
        <p:nvPicPr>
          <p:cNvPr id="4099" name="Picture 3" descr="alms_lakewatch_logo_draf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429000" y="381000"/>
            <a:ext cx="5562600" cy="6248400"/>
            <a:chOff x="2160" y="240"/>
            <a:chExt cx="3504" cy="3936"/>
          </a:xfrm>
        </p:grpSpPr>
        <p:pic>
          <p:nvPicPr>
            <p:cNvPr id="4101" name="Picture 5" descr="Don_Vien_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0"/>
              <a:ext cx="1872" cy="12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736"/>
              <a:ext cx="2117" cy="132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pho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36"/>
              <a:ext cx="1344" cy="172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104" name="Picture 8" descr="Laurier Lak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2016" cy="15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DSCN488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248"/>
              <a:ext cx="2016" cy="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Lakewatch%20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872"/>
              <a:ext cx="1632" cy="10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0"/>
            <a:ext cx="2286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000"/>
                </a:solidFill>
                <a:latin typeface="Cambria" pitchFamily="18" charset="0"/>
              </a:rPr>
              <a:t>Base Lakes: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Pigeon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Sylvan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Hanmore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Hubbles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Lac Ste. Anne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Lake Isle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Lessard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Little Beaver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Chip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Lower Chain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239000" y="0"/>
            <a:ext cx="1905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LICA Lakes: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Marie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Minnie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Moose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Upper Therien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Crane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Laurier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Touchwood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Skeleton North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ambria" pitchFamily="18" charset="0"/>
              </a:rPr>
              <a:t>Skeleton South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4465638"/>
            <a:ext cx="36226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Cambria" pitchFamily="18" charset="0"/>
              </a:rPr>
              <a:t>Parks/EDF:</a:t>
            </a:r>
            <a:endParaRPr lang="en-US" altLang="en-US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itchFamily="18" charset="0"/>
              </a:rPr>
              <a:t>Moonshine   - Sturgeon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latin typeface="Cambria" pitchFamily="18" charset="0"/>
              </a:rPr>
              <a:t>Iosegun</a:t>
            </a:r>
            <a:r>
              <a:rPr lang="en-US" altLang="en-US" dirty="0">
                <a:latin typeface="Cambria" pitchFamily="18" charset="0"/>
              </a:rPr>
              <a:t>         - </a:t>
            </a:r>
            <a:r>
              <a:rPr lang="en-US" altLang="en-US" dirty="0" err="1">
                <a:latin typeface="Cambria" pitchFamily="18" charset="0"/>
              </a:rPr>
              <a:t>Winagami</a:t>
            </a:r>
            <a:endParaRPr lang="en-US" altLang="en-US" dirty="0">
              <a:latin typeface="Cambr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itchFamily="18" charset="0"/>
              </a:rPr>
              <a:t>Smoke           - Bear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itchFamily="18" charset="0"/>
              </a:rPr>
              <a:t>McLeod     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itchFamily="18" charset="0"/>
              </a:rPr>
              <a:t>Saskatoon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Cambria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46725" y="4402138"/>
            <a:ext cx="36226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Cambria" pitchFamily="18" charset="0"/>
              </a:rPr>
              <a:t>Central :</a:t>
            </a:r>
            <a:endParaRPr lang="en-US" altLang="en-US" b="1" dirty="0">
              <a:solidFill>
                <a:srgbClr val="FF0000"/>
              </a:solidFill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dirty="0" smtClean="0">
                <a:latin typeface="Cambria" pitchFamily="18" charset="0"/>
              </a:rPr>
              <a:t>Buffalo</a:t>
            </a:r>
            <a:endParaRPr lang="en-US" altLang="en-US" b="1" dirty="0"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itchFamily="18" charset="0"/>
              </a:rPr>
              <a:t>Lacombe</a:t>
            </a:r>
            <a:endParaRPr lang="en-US" altLang="en-US" dirty="0"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 smtClean="0">
                <a:latin typeface="Cambria" pitchFamily="18" charset="0"/>
              </a:rPr>
              <a:t>Alix</a:t>
            </a:r>
            <a:endParaRPr lang="en-US" altLang="en-US" dirty="0" smtClean="0"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itchFamily="18" charset="0"/>
              </a:rPr>
              <a:t>Red Deer</a:t>
            </a:r>
          </a:p>
          <a:p>
            <a:pPr algn="r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 smtClean="0">
                <a:latin typeface="Cambria" pitchFamily="18" charset="0"/>
              </a:rPr>
              <a:t>Glennifer</a:t>
            </a:r>
            <a:endParaRPr lang="en-US" altLang="en-US" dirty="0"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altLang="en-US" dirty="0">
              <a:latin typeface="Cambria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altLang="en-US" dirty="0">
              <a:latin typeface="Cambria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19050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 smtClean="0">
                <a:latin typeface="Cambria" pitchFamily="18" charset="0"/>
              </a:rPr>
              <a:t>Buffalo Lake 2014</a:t>
            </a:r>
            <a:r>
              <a:rPr lang="en-US" altLang="en-US" sz="2400" b="1" dirty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Sampled </a:t>
            </a:r>
            <a:r>
              <a:rPr lang="en-US" altLang="en-US" sz="2000" dirty="0" smtClean="0">
                <a:latin typeface="Cambria" pitchFamily="18" charset="0"/>
              </a:rPr>
              <a:t>four times under the Central Lakes Program in 2014:</a:t>
            </a: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June 26</a:t>
            </a: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July 29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August 27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September 24</a:t>
            </a: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9" y="3962400"/>
            <a:ext cx="4114800" cy="2736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155100"/>
            <a:ext cx="2479675" cy="3731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19050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Temperature: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Observed no thermal stratification.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Maximum: </a:t>
            </a:r>
            <a:r>
              <a:rPr lang="en-US" altLang="en-US" sz="2000" dirty="0" smtClean="0">
                <a:latin typeface="Cambria" pitchFamily="18" charset="0"/>
              </a:rPr>
              <a:t>21.38</a:t>
            </a:r>
            <a:r>
              <a:rPr lang="en-US" altLang="en-US" sz="2000" dirty="0" smtClean="0">
                <a:latin typeface="Calibri"/>
              </a:rPr>
              <a:t>°</a:t>
            </a:r>
            <a:r>
              <a:rPr lang="en-US" altLang="en-US" sz="2000" dirty="0" smtClean="0">
                <a:latin typeface="Cambria" pitchFamily="18" charset="0"/>
              </a:rPr>
              <a:t>C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Higher temperatures may promote more cyanobacteria growth</a:t>
            </a:r>
            <a:r>
              <a:rPr lang="en-US" altLang="en-US" sz="2000" dirty="0" smtClean="0">
                <a:latin typeface="Cambria" pitchFamily="18" charset="0"/>
              </a:rPr>
              <a:t>.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High temperatures may stress fish species.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 dirty="0">
              <a:latin typeface="Cambria" pitchFamily="18" charset="0"/>
            </a:endParaRPr>
          </a:p>
        </p:txBody>
      </p:sp>
      <p:pic>
        <p:nvPicPr>
          <p:cNvPr id="7171" name="Picture 9" descr="alms_lakewatch_logo_draf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556168"/>
              </p:ext>
            </p:extLst>
          </p:nvPr>
        </p:nvGraphicFramePr>
        <p:xfrm>
          <a:off x="4419600" y="990600"/>
          <a:ext cx="461234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lms_lakewatch_logo_draf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9525" y="1752600"/>
            <a:ext cx="358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Dissolved Oxygen: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Well oxygenated water column – possibly supersaturated in September.</a:t>
            </a: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Recommended guideline for protection of aquatic life is 6.5 mg/L.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Oxygen </a:t>
            </a:r>
            <a:r>
              <a:rPr lang="en-US" altLang="en-US" sz="2000" dirty="0" smtClean="0">
                <a:latin typeface="Cambria" pitchFamily="18" charset="0"/>
              </a:rPr>
              <a:t>likely lower </a:t>
            </a:r>
            <a:r>
              <a:rPr lang="en-US" altLang="en-US" sz="2000" dirty="0">
                <a:latin typeface="Cambria" pitchFamily="18" charset="0"/>
              </a:rPr>
              <a:t>at night.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00878"/>
              </p:ext>
            </p:extLst>
          </p:nvPr>
        </p:nvGraphicFramePr>
        <p:xfrm>
          <a:off x="4397678" y="1143000"/>
          <a:ext cx="467775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1905000"/>
            <a:ext cx="388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Water Clarity: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Measured with a Secchi disk.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In Alberta, blue-green algae/cyanobacteria are generally the primary factor causing reduced water clarity.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9220" name="Text Box 34"/>
          <p:cNvSpPr txBox="1">
            <a:spLocks noChangeArrowheads="1"/>
          </p:cNvSpPr>
          <p:nvPr/>
        </p:nvSpPr>
        <p:spPr bwMode="auto">
          <a:xfrm>
            <a:off x="4114800" y="436562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mbria" pitchFamily="18" charset="0"/>
              </a:rPr>
              <a:t>Average </a:t>
            </a:r>
            <a:r>
              <a:rPr lang="en-US" altLang="en-US" sz="2400" b="1" dirty="0" smtClean="0">
                <a:latin typeface="Cambria" pitchFamily="18" charset="0"/>
              </a:rPr>
              <a:t>1.91m </a:t>
            </a:r>
            <a:r>
              <a:rPr lang="en-US" altLang="en-US" sz="2400" b="1" dirty="0">
                <a:latin typeface="Cambria" pitchFamily="18" charset="0"/>
              </a:rPr>
              <a:t>- Eutrophic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72841"/>
              </p:ext>
            </p:extLst>
          </p:nvPr>
        </p:nvGraphicFramePr>
        <p:xfrm>
          <a:off x="3733801" y="1371600"/>
          <a:ext cx="54101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lms_lakewatch_logo_draf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1003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19050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latin typeface="Cambria" pitchFamily="18" charset="0"/>
              </a:rPr>
              <a:t>Chlorophyll-</a:t>
            </a:r>
            <a:r>
              <a:rPr lang="en-US" altLang="en-US" sz="2400" b="1" i="1" dirty="0">
                <a:latin typeface="Cambria" pitchFamily="18" charset="0"/>
              </a:rPr>
              <a:t>a (Green Line)</a:t>
            </a:r>
            <a:r>
              <a:rPr lang="en-US" altLang="en-US" sz="2400" b="1" dirty="0">
                <a:latin typeface="Cambria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mbria" pitchFamily="18" charset="0"/>
              </a:rPr>
              <a:t>Indicator of how much phytoplankton (algae/cyanobacteria) is present</a:t>
            </a:r>
            <a:r>
              <a:rPr lang="en-US" altLang="en-US" sz="2000" dirty="0" smtClean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Cambria" pitchFamily="18" charset="0"/>
              </a:rPr>
              <a:t>Low average – likely inhibited by saline conditions. </a:t>
            </a: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latin typeface="Cambria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856168"/>
              </p:ext>
            </p:extLst>
          </p:nvPr>
        </p:nvGraphicFramePr>
        <p:xfrm>
          <a:off x="3733800" y="1568450"/>
          <a:ext cx="5141260" cy="444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114800" y="436562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Cambria" pitchFamily="18" charset="0"/>
              </a:rPr>
              <a:t>Chlorophyll-</a:t>
            </a:r>
            <a:r>
              <a:rPr lang="en-US" altLang="en-US" sz="2400" b="1" i="1" dirty="0" smtClean="0">
                <a:latin typeface="Cambria" pitchFamily="18" charset="0"/>
              </a:rPr>
              <a:t>a </a:t>
            </a:r>
            <a:r>
              <a:rPr lang="en-US" altLang="en-US" sz="2400" b="1" dirty="0" smtClean="0">
                <a:latin typeface="Cambria" pitchFamily="18" charset="0"/>
              </a:rPr>
              <a:t>5.7– Oligotrophic </a:t>
            </a:r>
            <a:endParaRPr lang="en-US" altLang="en-US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1252</Words>
  <Application>Microsoft Office PowerPoint</Application>
  <PresentationFormat>On-screen Show (4:3)</PresentationFormat>
  <Paragraphs>628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MS PGothic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GoA</dc:creator>
  <cp:lastModifiedBy>bradley.peter</cp:lastModifiedBy>
  <cp:revision>69</cp:revision>
  <dcterms:created xsi:type="dcterms:W3CDTF">2015-03-17T20:44:03Z</dcterms:created>
  <dcterms:modified xsi:type="dcterms:W3CDTF">2015-07-16T20:11:22Z</dcterms:modified>
</cp:coreProperties>
</file>